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8"/>
  </p:notesMasterIdLst>
  <p:sldIdLst>
    <p:sldId id="256" r:id="rId2"/>
    <p:sldId id="257" r:id="rId3"/>
    <p:sldId id="296" r:id="rId4"/>
    <p:sldId id="259" r:id="rId5"/>
    <p:sldId id="29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9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95" r:id="rId29"/>
    <p:sldId id="300" r:id="rId30"/>
    <p:sldId id="301" r:id="rId31"/>
    <p:sldId id="302" r:id="rId32"/>
    <p:sldId id="304" r:id="rId33"/>
    <p:sldId id="307" r:id="rId34"/>
    <p:sldId id="310" r:id="rId35"/>
    <p:sldId id="311" r:id="rId36"/>
    <p:sldId id="312" r:id="rId37"/>
    <p:sldId id="305" r:id="rId38"/>
    <p:sldId id="303" r:id="rId39"/>
    <p:sldId id="308" r:id="rId40"/>
    <p:sldId id="281" r:id="rId41"/>
    <p:sldId id="282" r:id="rId42"/>
    <p:sldId id="313" r:id="rId43"/>
    <p:sldId id="283" r:id="rId44"/>
    <p:sldId id="284" r:id="rId45"/>
    <p:sldId id="285" r:id="rId46"/>
    <p:sldId id="286" r:id="rId47"/>
    <p:sldId id="315" r:id="rId48"/>
    <p:sldId id="326" r:id="rId49"/>
    <p:sldId id="316" r:id="rId50"/>
    <p:sldId id="317" r:id="rId51"/>
    <p:sldId id="314" r:id="rId52"/>
    <p:sldId id="319" r:id="rId53"/>
    <p:sldId id="321" r:id="rId54"/>
    <p:sldId id="320" r:id="rId55"/>
    <p:sldId id="323" r:id="rId56"/>
    <p:sldId id="322" r:id="rId57"/>
    <p:sldId id="324" r:id="rId58"/>
    <p:sldId id="325" r:id="rId59"/>
    <p:sldId id="318" r:id="rId60"/>
    <p:sldId id="294" r:id="rId61"/>
    <p:sldId id="328" r:id="rId62"/>
    <p:sldId id="327" r:id="rId63"/>
    <p:sldId id="330" r:id="rId64"/>
    <p:sldId id="331" r:id="rId65"/>
    <p:sldId id="329" r:id="rId66"/>
    <p:sldId id="332" r:id="rId6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00" y="-4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c1eb18a60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c1eb18a60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c1eb18a60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c1eb18a60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c1eb18a60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c1eb18a60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c1eb18a60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c1eb18a60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c1eb18a60_0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c1eb18a60_0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c1eb18a60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c1eb18a60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c1eb18a60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c1eb18a60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6119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c1eb18a60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c1eb18a60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c1eb18a60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c1eb18a60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c1eb18a60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c1eb18a60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c1eb18a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c1eb18a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c1eb18a60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c1eb18a60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c1eb18a60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c1eb18a60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c1eb18a60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c1eb18a60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c1eb18a60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c1eb18a60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c1eb18a60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c1eb18a60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c1eb18a60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c1eb18a60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6c1eb18a60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6c1eb18a60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c1eb18a60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c1eb18a60_0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c1eb18a60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c1eb18a60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6c1eb18a60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6c1eb18a60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c1eb18a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c1eb18a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9718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6c1eb18a60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6c1eb18a60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7996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c1eb18a60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c1eb18a60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Representar las palabras numéricamente para su posterior uso en sistemas de Machine Learning es un problema central en el Procesamiento Natural del Lenguaje (NLP).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esta charla se explicarán las distintas técnicas existentes para generar vectores a partir de palabras, sus ventajas, desventajas y evolución a lo largo de los últimos años. Se analizarán los primeros modelos con redes neuronales (Word2Vec, Glove y FastText) y los progresos recientes utilizando representaciones contextualizadas (ELMO, ULMFit y Bert).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6c1eb18a60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6c1eb18a60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6c1eb18a60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6c1eb18a60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c1eb18a60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c1eb18a60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c1eb18a60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c1eb18a60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7752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c1eb18a60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c1eb18a60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3555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c1eb18a60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c1eb18a60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6047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c1eb18a60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c1eb18a60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749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6c1eb18a60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6c1eb18a60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c1eb18a6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c1eb18a6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c1eb18a60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c1eb18a60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3177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c1eb18a60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c1eb18a60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830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c1eb18a60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c1eb18a60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6194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c1eb18a60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c1eb18a60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9782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c1eb18a60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c1eb18a60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0931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578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c1eb18a6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c1eb18a6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301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c1eb18a6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c1eb18a6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c1eb18a6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c1eb18a6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c1eb18a60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c1eb18a60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c1eb18a60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c1eb18a60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://jalammar.github.io/" TargetMode="Externa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embeddings contextualizados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Leonardo </a:t>
            </a:r>
            <a:r>
              <a:rPr lang="en" dirty="0" smtClean="0"/>
              <a:t>Pepino </a:t>
            </a:r>
            <a:r>
              <a:rPr lang="en-US" dirty="0" smtClean="0"/>
              <a:t>– </a:t>
            </a:r>
            <a:r>
              <a:rPr lang="en-US" dirty="0"/>
              <a:t>leonardodpepino@gmail.com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123" name="Picture 3" descr="https://lh5.googleusercontent.com/kKq6H11sY7KqQopZVrryL1IjV_fKSBfJXluhSIevTNyLU0vKRTmIICYupWQlkxqhvDYxH-efrbYHnDSx-58MBgmx3w5CPeFDd5xYRPpmq-Wv5S0Tu8CBeL90voA2hMwoMIBYeXNcM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00" y="3608923"/>
            <a:ext cx="3924300" cy="153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lh6.googleusercontent.com/33AviBuPCfNwguB45_8Sf4XyxYfJsllbYgnQBh-1jVqAYCUxu3pQj8eg6Hmlin6Rm_pQbWwZjRDNhJjLEGsiX4VtA8xL17LfzL5PM3AEtCwhstj7PovFwoazvxXoAmgnR4QbF0Go4A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3785037"/>
            <a:ext cx="344805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De Stanford-cs224n Lecture 2</a:t>
            </a:r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1250275"/>
            <a:ext cx="8458200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Word Representations via Global Context and Multiple Word Prototypes (Huang et al. 2012)</a:t>
            </a:r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body" idx="1"/>
          </p:nvPr>
        </p:nvSpPr>
        <p:spPr>
          <a:xfrm>
            <a:off x="311700" y="1550500"/>
            <a:ext cx="8520600" cy="30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dirty="0"/>
              <a:t>Word embedding tradicional para cada </a:t>
            </a:r>
            <a:r>
              <a:rPr lang="en" dirty="0" smtClean="0"/>
              <a:t>palabra.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dirty="0"/>
              <a:t>Para cada palabra, se toman los contextos en los que aparece y se promedian los embeddings de acuerdo a TF-IDF -&gt; Embedding del contexto.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dirty="0"/>
              <a:t>K-means clustering de los diferentes contextos de la palabra.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dirty="0"/>
              <a:t>Se agregan al vocabulario clave</a:t>
            </a:r>
            <a:r>
              <a:rPr lang="en" baseline="-25000" dirty="0"/>
              <a:t>1</a:t>
            </a:r>
            <a:r>
              <a:rPr lang="en" dirty="0"/>
              <a:t> clave</a:t>
            </a:r>
            <a:r>
              <a:rPr lang="en" baseline="-25000" dirty="0"/>
              <a:t>2</a:t>
            </a:r>
            <a:r>
              <a:rPr lang="en" dirty="0"/>
              <a:t> clave</a:t>
            </a:r>
            <a:r>
              <a:rPr lang="en" baseline="-25000" dirty="0"/>
              <a:t>3</a:t>
            </a:r>
            <a:r>
              <a:rPr lang="en" dirty="0"/>
              <a:t> y clave</a:t>
            </a:r>
            <a:r>
              <a:rPr lang="en" baseline="-25000" dirty="0"/>
              <a:t>4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dirty="0"/>
              <a:t>Se vuelven a entrenar los embeddings con el nuevo </a:t>
            </a:r>
            <a:r>
              <a:rPr lang="en" dirty="0" smtClean="0"/>
              <a:t>vocabulario.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Embeddings contextualizados</a:t>
            </a:r>
            <a:endParaRPr/>
          </a:p>
        </p:txBody>
      </p:sp>
      <p:sp>
        <p:nvSpPr>
          <p:cNvPr id="204" name="Google Shape;204;p23"/>
          <p:cNvSpPr txBox="1"/>
          <p:nvPr/>
        </p:nvSpPr>
        <p:spPr>
          <a:xfrm>
            <a:off x="536725" y="1326875"/>
            <a:ext cx="7953900" cy="9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Objetivo</a:t>
            </a:r>
            <a:r>
              <a:rPr lang="en" sz="2400"/>
              <a:t>: obtener un embedding distinto para una misma palabra, dependiendo del contexto en el cuál aparece</a:t>
            </a:r>
            <a:endParaRPr sz="2400"/>
          </a:p>
        </p:txBody>
      </p:sp>
      <p:sp>
        <p:nvSpPr>
          <p:cNvPr id="205" name="Google Shape;205;p23"/>
          <p:cNvSpPr txBox="1">
            <a:spLocks noGrp="1"/>
          </p:cNvSpPr>
          <p:nvPr>
            <p:ph type="body" idx="1"/>
          </p:nvPr>
        </p:nvSpPr>
        <p:spPr>
          <a:xfrm>
            <a:off x="844275" y="2143075"/>
            <a:ext cx="25134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 </a:t>
            </a:r>
            <a:r>
              <a:rPr lang="en">
                <a:solidFill>
                  <a:srgbClr val="0000FF"/>
                </a:solidFill>
              </a:rPr>
              <a:t>clave</a:t>
            </a:r>
            <a:r>
              <a:rPr lang="en"/>
              <a:t> del problema.</a:t>
            </a:r>
            <a:endParaRPr/>
          </a:p>
        </p:txBody>
      </p:sp>
      <p:sp>
        <p:nvSpPr>
          <p:cNvPr id="206" name="Google Shape;206;p23"/>
          <p:cNvSpPr txBox="1"/>
          <p:nvPr/>
        </p:nvSpPr>
        <p:spPr>
          <a:xfrm>
            <a:off x="5130525" y="2143075"/>
            <a:ext cx="28638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 </a:t>
            </a:r>
            <a:r>
              <a:rPr lang="en" sz="1800">
                <a:solidFill>
                  <a:srgbClr val="9900FF"/>
                </a:solidFill>
              </a:rPr>
              <a:t>clave</a:t>
            </a:r>
            <a:r>
              <a:rPr lang="en" sz="1800">
                <a:solidFill>
                  <a:schemeClr val="dk2"/>
                </a:solidFill>
              </a:rPr>
              <a:t> de la caja fuerte.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1114000" y="2958550"/>
            <a:ext cx="1766700" cy="1118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FEFEF"/>
                </a:solidFill>
              </a:rPr>
              <a:t>?</a:t>
            </a:r>
            <a:endParaRPr/>
          </a:p>
        </p:txBody>
      </p:sp>
      <p:sp>
        <p:nvSpPr>
          <p:cNvPr id="208" name="Google Shape;208;p23"/>
          <p:cNvSpPr/>
          <p:nvPr/>
        </p:nvSpPr>
        <p:spPr>
          <a:xfrm>
            <a:off x="5679075" y="2958550"/>
            <a:ext cx="1766700" cy="1118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FEFEF"/>
                </a:solidFill>
              </a:rPr>
              <a:t>?</a:t>
            </a: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1822175" y="2526200"/>
            <a:ext cx="223500" cy="342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3"/>
          <p:cNvSpPr/>
          <p:nvPr/>
        </p:nvSpPr>
        <p:spPr>
          <a:xfrm>
            <a:off x="6450675" y="2526200"/>
            <a:ext cx="223500" cy="342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1822175" y="4166100"/>
            <a:ext cx="223500" cy="342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3"/>
          <p:cNvSpPr/>
          <p:nvPr/>
        </p:nvSpPr>
        <p:spPr>
          <a:xfrm>
            <a:off x="6450675" y="4166100"/>
            <a:ext cx="223500" cy="342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p23"/>
          <p:cNvGrpSpPr/>
          <p:nvPr/>
        </p:nvGrpSpPr>
        <p:grpSpPr>
          <a:xfrm>
            <a:off x="895747" y="4646925"/>
            <a:ext cx="2203200" cy="346550"/>
            <a:chOff x="743347" y="3656325"/>
            <a:chExt cx="2203200" cy="346550"/>
          </a:xfrm>
        </p:grpSpPr>
        <p:sp>
          <p:nvSpPr>
            <p:cNvPr id="214" name="Google Shape;214;p23"/>
            <p:cNvSpPr txBox="1"/>
            <p:nvPr/>
          </p:nvSpPr>
          <p:spPr>
            <a:xfrm>
              <a:off x="743347" y="3656325"/>
              <a:ext cx="2203200" cy="3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0.2  0.3  0.6 -1.2  0.1  0.8  </a:t>
              </a: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796900" y="3705275"/>
              <a:ext cx="2064900" cy="290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6" name="Google Shape;216;p23"/>
            <p:cNvCxnSpPr/>
            <p:nvPr/>
          </p:nvCxnSpPr>
          <p:spPr>
            <a:xfrm flipH="1">
              <a:off x="1132300" y="3705275"/>
              <a:ext cx="7500" cy="29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23"/>
            <p:cNvCxnSpPr/>
            <p:nvPr/>
          </p:nvCxnSpPr>
          <p:spPr>
            <a:xfrm flipH="1">
              <a:off x="1466917" y="3705275"/>
              <a:ext cx="7500" cy="29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218;p23"/>
            <p:cNvCxnSpPr/>
            <p:nvPr/>
          </p:nvCxnSpPr>
          <p:spPr>
            <a:xfrm flipH="1">
              <a:off x="1799464" y="3705275"/>
              <a:ext cx="7500" cy="29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23"/>
            <p:cNvCxnSpPr/>
            <p:nvPr/>
          </p:nvCxnSpPr>
          <p:spPr>
            <a:xfrm flipH="1">
              <a:off x="2180464" y="3705275"/>
              <a:ext cx="7500" cy="29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220;p23"/>
            <p:cNvCxnSpPr/>
            <p:nvPr/>
          </p:nvCxnSpPr>
          <p:spPr>
            <a:xfrm flipH="1">
              <a:off x="2518809" y="3705275"/>
              <a:ext cx="7500" cy="29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1" name="Google Shape;221;p23"/>
          <p:cNvSpPr txBox="1"/>
          <p:nvPr/>
        </p:nvSpPr>
        <p:spPr>
          <a:xfrm>
            <a:off x="5460822" y="4598450"/>
            <a:ext cx="2203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0.1  0.5 -0.6  1.8  0.7  0.2  </a:t>
            </a:r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5514375" y="4647400"/>
            <a:ext cx="2064900" cy="290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3" name="Google Shape;223;p23"/>
          <p:cNvCxnSpPr/>
          <p:nvPr/>
        </p:nvCxnSpPr>
        <p:spPr>
          <a:xfrm flipH="1">
            <a:off x="5849775" y="4647400"/>
            <a:ext cx="7500" cy="29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23"/>
          <p:cNvCxnSpPr/>
          <p:nvPr/>
        </p:nvCxnSpPr>
        <p:spPr>
          <a:xfrm flipH="1">
            <a:off x="6184392" y="4647400"/>
            <a:ext cx="7500" cy="29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23"/>
          <p:cNvCxnSpPr/>
          <p:nvPr/>
        </p:nvCxnSpPr>
        <p:spPr>
          <a:xfrm flipH="1">
            <a:off x="6516939" y="4647400"/>
            <a:ext cx="7500" cy="29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23"/>
          <p:cNvCxnSpPr/>
          <p:nvPr/>
        </p:nvCxnSpPr>
        <p:spPr>
          <a:xfrm flipH="1">
            <a:off x="6897939" y="4647400"/>
            <a:ext cx="7500" cy="29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23"/>
          <p:cNvCxnSpPr/>
          <p:nvPr/>
        </p:nvCxnSpPr>
        <p:spPr>
          <a:xfrm flipH="1">
            <a:off x="7236284" y="4647400"/>
            <a:ext cx="7500" cy="29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" name="Google Shape;228;p23"/>
          <p:cNvSpPr/>
          <p:nvPr/>
        </p:nvSpPr>
        <p:spPr>
          <a:xfrm>
            <a:off x="3921000" y="4615150"/>
            <a:ext cx="581400" cy="4101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Embeddings contextualizados</a:t>
            </a:r>
            <a:endParaRPr/>
          </a:p>
        </p:txBody>
      </p:sp>
      <p:sp>
        <p:nvSpPr>
          <p:cNvPr id="234" name="Google Shape;234;p24"/>
          <p:cNvSpPr txBox="1"/>
          <p:nvPr/>
        </p:nvSpPr>
        <p:spPr>
          <a:xfrm>
            <a:off x="536725" y="1326875"/>
            <a:ext cx="79539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Objetivo</a:t>
            </a:r>
            <a:r>
              <a:rPr lang="en" sz="2400"/>
              <a:t>: obtener un embedding distinto para una misma palabra, dependiendo del contexto en el cuál aparece</a:t>
            </a:r>
            <a:endParaRPr sz="2400"/>
          </a:p>
        </p:txBody>
      </p:sp>
      <p:sp>
        <p:nvSpPr>
          <p:cNvPr id="235" name="Google Shape;235;p24"/>
          <p:cNvSpPr txBox="1">
            <a:spLocks noGrp="1"/>
          </p:cNvSpPr>
          <p:nvPr>
            <p:ph type="body" idx="1"/>
          </p:nvPr>
        </p:nvSpPr>
        <p:spPr>
          <a:xfrm>
            <a:off x="1114000" y="2109200"/>
            <a:ext cx="25134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Estoy </a:t>
            </a:r>
            <a:r>
              <a:rPr lang="en">
                <a:solidFill>
                  <a:srgbClr val="0000FF"/>
                </a:solidFill>
              </a:rPr>
              <a:t>contento</a:t>
            </a:r>
            <a:endParaRPr/>
          </a:p>
        </p:txBody>
      </p:sp>
      <p:sp>
        <p:nvSpPr>
          <p:cNvPr id="236" name="Google Shape;236;p24"/>
          <p:cNvSpPr txBox="1"/>
          <p:nvPr/>
        </p:nvSpPr>
        <p:spPr>
          <a:xfrm>
            <a:off x="5514375" y="2109200"/>
            <a:ext cx="28638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 estoy </a:t>
            </a:r>
            <a:r>
              <a:rPr lang="en" sz="1800">
                <a:solidFill>
                  <a:srgbClr val="9900FF"/>
                </a:solidFill>
              </a:rPr>
              <a:t>contento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37" name="Google Shape;237;p24"/>
          <p:cNvSpPr/>
          <p:nvPr/>
        </p:nvSpPr>
        <p:spPr>
          <a:xfrm>
            <a:off x="1114000" y="2958550"/>
            <a:ext cx="1766700" cy="1118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FEFEF"/>
                </a:solidFill>
              </a:rPr>
              <a:t>?</a:t>
            </a:r>
            <a:endParaRPr/>
          </a:p>
        </p:txBody>
      </p:sp>
      <p:sp>
        <p:nvSpPr>
          <p:cNvPr id="238" name="Google Shape;238;p24"/>
          <p:cNvSpPr/>
          <p:nvPr/>
        </p:nvSpPr>
        <p:spPr>
          <a:xfrm>
            <a:off x="5679075" y="2958550"/>
            <a:ext cx="1766700" cy="1118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EFEFEF"/>
                </a:solidFill>
              </a:rPr>
              <a:t>?</a:t>
            </a:r>
            <a:endParaRPr/>
          </a:p>
        </p:txBody>
      </p:sp>
      <p:sp>
        <p:nvSpPr>
          <p:cNvPr id="239" name="Google Shape;239;p24"/>
          <p:cNvSpPr/>
          <p:nvPr/>
        </p:nvSpPr>
        <p:spPr>
          <a:xfrm>
            <a:off x="1822175" y="2526200"/>
            <a:ext cx="223500" cy="342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4"/>
          <p:cNvSpPr/>
          <p:nvPr/>
        </p:nvSpPr>
        <p:spPr>
          <a:xfrm>
            <a:off x="6450675" y="2526200"/>
            <a:ext cx="223500" cy="342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4"/>
          <p:cNvSpPr/>
          <p:nvPr/>
        </p:nvSpPr>
        <p:spPr>
          <a:xfrm>
            <a:off x="1822175" y="4166100"/>
            <a:ext cx="223500" cy="342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4"/>
          <p:cNvSpPr/>
          <p:nvPr/>
        </p:nvSpPr>
        <p:spPr>
          <a:xfrm>
            <a:off x="6450675" y="4166100"/>
            <a:ext cx="223500" cy="342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24"/>
          <p:cNvGrpSpPr/>
          <p:nvPr/>
        </p:nvGrpSpPr>
        <p:grpSpPr>
          <a:xfrm>
            <a:off x="895747" y="4646925"/>
            <a:ext cx="2203200" cy="346550"/>
            <a:chOff x="743347" y="3656325"/>
            <a:chExt cx="2203200" cy="346550"/>
          </a:xfrm>
        </p:grpSpPr>
        <p:sp>
          <p:nvSpPr>
            <p:cNvPr id="244" name="Google Shape;244;p24"/>
            <p:cNvSpPr txBox="1"/>
            <p:nvPr/>
          </p:nvSpPr>
          <p:spPr>
            <a:xfrm>
              <a:off x="743347" y="3656325"/>
              <a:ext cx="2203200" cy="3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0.2  0.3  0.6 -1.2  0.1  0.8  </a:t>
              </a: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796900" y="3705275"/>
              <a:ext cx="2064900" cy="2907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6" name="Google Shape;246;p24"/>
            <p:cNvCxnSpPr/>
            <p:nvPr/>
          </p:nvCxnSpPr>
          <p:spPr>
            <a:xfrm flipH="1">
              <a:off x="1132300" y="3705275"/>
              <a:ext cx="7500" cy="29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24"/>
            <p:cNvCxnSpPr/>
            <p:nvPr/>
          </p:nvCxnSpPr>
          <p:spPr>
            <a:xfrm flipH="1">
              <a:off x="1466917" y="3705275"/>
              <a:ext cx="7500" cy="29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4"/>
            <p:cNvCxnSpPr/>
            <p:nvPr/>
          </p:nvCxnSpPr>
          <p:spPr>
            <a:xfrm flipH="1">
              <a:off x="1799464" y="3705275"/>
              <a:ext cx="7500" cy="29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24"/>
            <p:cNvCxnSpPr/>
            <p:nvPr/>
          </p:nvCxnSpPr>
          <p:spPr>
            <a:xfrm flipH="1">
              <a:off x="2180464" y="3705275"/>
              <a:ext cx="7500" cy="29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24"/>
            <p:cNvCxnSpPr/>
            <p:nvPr/>
          </p:nvCxnSpPr>
          <p:spPr>
            <a:xfrm flipH="1">
              <a:off x="2518809" y="3705275"/>
              <a:ext cx="7500" cy="29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1" name="Google Shape;251;p24"/>
          <p:cNvSpPr txBox="1"/>
          <p:nvPr/>
        </p:nvSpPr>
        <p:spPr>
          <a:xfrm>
            <a:off x="5460822" y="4598450"/>
            <a:ext cx="2203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0.1  0.5 -0.6  1.8  0.7  0.2  </a:t>
            </a:r>
            <a:endParaRPr/>
          </a:p>
        </p:txBody>
      </p:sp>
      <p:sp>
        <p:nvSpPr>
          <p:cNvPr id="252" name="Google Shape;252;p24"/>
          <p:cNvSpPr/>
          <p:nvPr/>
        </p:nvSpPr>
        <p:spPr>
          <a:xfrm>
            <a:off x="5514375" y="4647400"/>
            <a:ext cx="2064900" cy="290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3" name="Google Shape;253;p24"/>
          <p:cNvCxnSpPr/>
          <p:nvPr/>
        </p:nvCxnSpPr>
        <p:spPr>
          <a:xfrm flipH="1">
            <a:off x="5849775" y="4647400"/>
            <a:ext cx="7500" cy="29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24"/>
          <p:cNvCxnSpPr/>
          <p:nvPr/>
        </p:nvCxnSpPr>
        <p:spPr>
          <a:xfrm flipH="1">
            <a:off x="6184392" y="4647400"/>
            <a:ext cx="7500" cy="29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24"/>
          <p:cNvCxnSpPr/>
          <p:nvPr/>
        </p:nvCxnSpPr>
        <p:spPr>
          <a:xfrm flipH="1">
            <a:off x="6516939" y="4647400"/>
            <a:ext cx="7500" cy="29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24"/>
          <p:cNvCxnSpPr/>
          <p:nvPr/>
        </p:nvCxnSpPr>
        <p:spPr>
          <a:xfrm flipH="1">
            <a:off x="6897939" y="4647400"/>
            <a:ext cx="7500" cy="29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24"/>
          <p:cNvCxnSpPr/>
          <p:nvPr/>
        </p:nvCxnSpPr>
        <p:spPr>
          <a:xfrm flipH="1">
            <a:off x="7236284" y="4647400"/>
            <a:ext cx="7500" cy="29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24"/>
          <p:cNvSpPr/>
          <p:nvPr/>
        </p:nvSpPr>
        <p:spPr>
          <a:xfrm>
            <a:off x="3921000" y="4615150"/>
            <a:ext cx="581400" cy="410100"/>
          </a:xfrm>
          <a:prstGeom prst="mathNotEqual">
            <a:avLst>
              <a:gd name="adj1" fmla="val 23520"/>
              <a:gd name="adj2" fmla="val 6600000"/>
              <a:gd name="adj3" fmla="val 1176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 lo veníamos haciendo</a:t>
            </a:r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body" idx="1"/>
          </p:nvPr>
        </p:nvSpPr>
        <p:spPr>
          <a:xfrm>
            <a:off x="6000600" y="1456750"/>
            <a:ext cx="2831700" cy="28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Cuando metemos word embeddings en una red recurrente estamos generando representaciones contextualizadas de cada palabra (estados ocultos).</a:t>
            </a:r>
            <a:endParaRPr/>
          </a:p>
        </p:txBody>
      </p:sp>
      <p:pic>
        <p:nvPicPr>
          <p:cNvPr id="265" name="Google Shape;2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5657850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Peero...</a:t>
            </a:r>
            <a:endParaRPr/>
          </a:p>
        </p:txBody>
      </p:sp>
      <p:sp>
        <p:nvSpPr>
          <p:cNvPr id="271" name="Google Shape;271;p26"/>
          <p:cNvSpPr txBox="1"/>
          <p:nvPr/>
        </p:nvSpPr>
        <p:spPr>
          <a:xfrm>
            <a:off x="946700" y="1408874"/>
            <a:ext cx="7335000" cy="316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Es una etapa que solemos hacer de forma supervisada, con datos limitados y específicos.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Word2Vec, Glove, FastText, etc… se pre-entrenan </a:t>
            </a:r>
            <a:r>
              <a:rPr lang="en" sz="1800" dirty="0" smtClean="0"/>
              <a:t>de forma no supervisada en </a:t>
            </a:r>
            <a:r>
              <a:rPr lang="en" sz="1800" dirty="0"/>
              <a:t>corpus gigantescos para que ya contengan información del lenguaje.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¿Qué tal si usamos la misma lógica del </a:t>
            </a:r>
            <a:r>
              <a:rPr lang="en" sz="1800" dirty="0" smtClean="0"/>
              <a:t>pre-training no supervisado </a:t>
            </a:r>
            <a:r>
              <a:rPr lang="en" sz="1800" dirty="0"/>
              <a:t>pero con redes neuronales que generen representaciones contextualizadas?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Embeddings from Language Models (ELMO) </a:t>
            </a:r>
            <a:endParaRPr/>
          </a:p>
        </p:txBody>
      </p:sp>
      <p:sp>
        <p:nvSpPr>
          <p:cNvPr id="294" name="Google Shape;29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95" name="Google Shape;295;p27"/>
          <p:cNvSpPr txBox="1"/>
          <p:nvPr/>
        </p:nvSpPr>
        <p:spPr>
          <a:xfrm>
            <a:off x="545200" y="865325"/>
            <a:ext cx="78006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Peters et al. - Deep contextualized word representations </a:t>
            </a:r>
            <a:r>
              <a:rPr lang="en" sz="1800">
                <a:solidFill>
                  <a:schemeClr val="dk1"/>
                </a:solidFill>
              </a:rPr>
              <a:t>                           </a:t>
            </a:r>
            <a:r>
              <a:rPr lang="en"/>
              <a:t>Mar 2018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07" y="1334275"/>
            <a:ext cx="5999547" cy="353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1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Embeddings from Language Models (ELMO) </a:t>
            </a:r>
            <a:endParaRPr/>
          </a:p>
        </p:txBody>
      </p:sp>
      <p:pic>
        <p:nvPicPr>
          <p:cNvPr id="277" name="Google Shape;2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50" y="1199263"/>
            <a:ext cx="2860801" cy="2208622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7"/>
          <p:cNvSpPr txBox="1"/>
          <p:nvPr/>
        </p:nvSpPr>
        <p:spPr>
          <a:xfrm>
            <a:off x="3725600" y="1426750"/>
            <a:ext cx="4790100" cy="3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7"/>
          <p:cNvSpPr/>
          <p:nvPr/>
        </p:nvSpPr>
        <p:spPr>
          <a:xfrm>
            <a:off x="4967475" y="1478425"/>
            <a:ext cx="2860800" cy="305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Oración (Secuencia de palabras)</a:t>
            </a:r>
            <a:endParaRPr/>
          </a:p>
        </p:txBody>
      </p:sp>
      <p:cxnSp>
        <p:nvCxnSpPr>
          <p:cNvPr id="280" name="Google Shape;280;p27"/>
          <p:cNvCxnSpPr>
            <a:stCxn id="279" idx="2"/>
          </p:cNvCxnSpPr>
          <p:nvPr/>
        </p:nvCxnSpPr>
        <p:spPr>
          <a:xfrm>
            <a:off x="6397875" y="1783525"/>
            <a:ext cx="11100" cy="36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1" name="Google Shape;281;p27"/>
          <p:cNvSpPr/>
          <p:nvPr/>
        </p:nvSpPr>
        <p:spPr>
          <a:xfrm>
            <a:off x="5962072" y="2151025"/>
            <a:ext cx="888300" cy="305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BiLSTM</a:t>
            </a:r>
            <a:endParaRPr/>
          </a:p>
        </p:txBody>
      </p:sp>
      <p:sp>
        <p:nvSpPr>
          <p:cNvPr id="282" name="Google Shape;282;p27"/>
          <p:cNvSpPr/>
          <p:nvPr/>
        </p:nvSpPr>
        <p:spPr>
          <a:xfrm>
            <a:off x="5962072" y="2699209"/>
            <a:ext cx="888300" cy="305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BiLSTM</a:t>
            </a:r>
            <a:endParaRPr/>
          </a:p>
        </p:txBody>
      </p:sp>
      <p:cxnSp>
        <p:nvCxnSpPr>
          <p:cNvPr id="283" name="Google Shape;283;p27"/>
          <p:cNvCxnSpPr>
            <a:stCxn id="281" idx="2"/>
            <a:endCxn id="282" idx="0"/>
          </p:cNvCxnSpPr>
          <p:nvPr/>
        </p:nvCxnSpPr>
        <p:spPr>
          <a:xfrm>
            <a:off x="6406222" y="2456125"/>
            <a:ext cx="0" cy="2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4" name="Google Shape;284;p27"/>
          <p:cNvCxnSpPr>
            <a:stCxn id="282" idx="2"/>
            <a:endCxn id="285" idx="0"/>
          </p:cNvCxnSpPr>
          <p:nvPr/>
        </p:nvCxnSpPr>
        <p:spPr>
          <a:xfrm>
            <a:off x="6406222" y="3004309"/>
            <a:ext cx="0" cy="30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6" name="Google Shape;286;p27"/>
          <p:cNvCxnSpPr/>
          <p:nvPr/>
        </p:nvCxnSpPr>
        <p:spPr>
          <a:xfrm>
            <a:off x="6401541" y="1966300"/>
            <a:ext cx="65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7" name="Google Shape;287;p27"/>
          <p:cNvCxnSpPr/>
          <p:nvPr/>
        </p:nvCxnSpPr>
        <p:spPr>
          <a:xfrm>
            <a:off x="6401541" y="2551445"/>
            <a:ext cx="65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8" name="Google Shape;288;p27"/>
          <p:cNvCxnSpPr/>
          <p:nvPr/>
        </p:nvCxnSpPr>
        <p:spPr>
          <a:xfrm>
            <a:off x="6401541" y="3121805"/>
            <a:ext cx="657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9" name="Google Shape;289;p27"/>
          <p:cNvSpPr txBox="1"/>
          <p:nvPr/>
        </p:nvSpPr>
        <p:spPr>
          <a:xfrm>
            <a:off x="7059429" y="1762151"/>
            <a:ext cx="5322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y1</a:t>
            </a:r>
            <a:endParaRPr/>
          </a:p>
        </p:txBody>
      </p:sp>
      <p:sp>
        <p:nvSpPr>
          <p:cNvPr id="290" name="Google Shape;290;p27"/>
          <p:cNvSpPr txBox="1"/>
          <p:nvPr/>
        </p:nvSpPr>
        <p:spPr>
          <a:xfrm>
            <a:off x="7059429" y="2339904"/>
            <a:ext cx="5322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y2</a:t>
            </a:r>
            <a:endParaRPr/>
          </a:p>
        </p:txBody>
      </p:sp>
      <p:sp>
        <p:nvSpPr>
          <p:cNvPr id="291" name="Google Shape;291;p27"/>
          <p:cNvSpPr txBox="1"/>
          <p:nvPr/>
        </p:nvSpPr>
        <p:spPr>
          <a:xfrm>
            <a:off x="7059429" y="2902872"/>
            <a:ext cx="5322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y3</a:t>
            </a:r>
            <a:endParaRPr/>
          </a:p>
        </p:txBody>
      </p:sp>
      <p:pic>
        <p:nvPicPr>
          <p:cNvPr id="292" name="Google Shape;29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050" y="3512474"/>
            <a:ext cx="4622250" cy="104402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7"/>
          <p:cNvSpPr txBox="1"/>
          <p:nvPr/>
        </p:nvSpPr>
        <p:spPr>
          <a:xfrm>
            <a:off x="311700" y="3655200"/>
            <a:ext cx="3496500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Modelling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idea es predecir la siguiente palabra en una secuencia.</a:t>
            </a:r>
            <a:endParaRPr/>
          </a:p>
        </p:txBody>
      </p:sp>
      <p:sp>
        <p:nvSpPr>
          <p:cNvPr id="294" name="Google Shape;29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95" name="Google Shape;295;p27"/>
          <p:cNvSpPr txBox="1"/>
          <p:nvPr/>
        </p:nvSpPr>
        <p:spPr>
          <a:xfrm>
            <a:off x="545200" y="865325"/>
            <a:ext cx="78006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Peters et al. - Deep contextualized word representations </a:t>
            </a:r>
            <a:r>
              <a:rPr lang="en" sz="1800">
                <a:solidFill>
                  <a:schemeClr val="dk1"/>
                </a:solidFill>
              </a:rPr>
              <a:t>                           </a:t>
            </a:r>
            <a:r>
              <a:rPr lang="en"/>
              <a:t>Mar 2018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Embeddings from Language Models (ELMO) </a:t>
            </a:r>
            <a:endParaRPr/>
          </a:p>
        </p:txBody>
      </p:sp>
      <p:sp>
        <p:nvSpPr>
          <p:cNvPr id="301" name="Google Shape;301;p28"/>
          <p:cNvSpPr txBox="1"/>
          <p:nvPr/>
        </p:nvSpPr>
        <p:spPr>
          <a:xfrm>
            <a:off x="545200" y="865325"/>
            <a:ext cx="78006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Peters et al. - Deep contextualized word representations </a:t>
            </a:r>
            <a:r>
              <a:rPr lang="en" sz="1800">
                <a:solidFill>
                  <a:schemeClr val="dk1"/>
                </a:solidFill>
              </a:rPr>
              <a:t>                           </a:t>
            </a:r>
            <a:r>
              <a:rPr lang="en"/>
              <a:t>Mar 2018</a:t>
            </a:r>
            <a:endParaRPr/>
          </a:p>
        </p:txBody>
      </p:sp>
      <p:sp>
        <p:nvSpPr>
          <p:cNvPr id="302" name="Google Shape;30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03" name="Google Shape;3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749175"/>
            <a:ext cx="89916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Universal Language Model Fine Tuning (ULMFit) </a:t>
            </a:r>
            <a:endParaRPr/>
          </a:p>
        </p:txBody>
      </p:sp>
      <p:sp>
        <p:nvSpPr>
          <p:cNvPr id="309" name="Google Shape;309;p29"/>
          <p:cNvSpPr/>
          <p:nvPr/>
        </p:nvSpPr>
        <p:spPr>
          <a:xfrm>
            <a:off x="820525" y="1648425"/>
            <a:ext cx="1197600" cy="428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Pre-Training</a:t>
            </a:r>
            <a:endParaRPr/>
          </a:p>
        </p:txBody>
      </p:sp>
      <p:sp>
        <p:nvSpPr>
          <p:cNvPr id="310" name="Google Shape;310;p29"/>
          <p:cNvSpPr/>
          <p:nvPr/>
        </p:nvSpPr>
        <p:spPr>
          <a:xfrm>
            <a:off x="2040225" y="1811050"/>
            <a:ext cx="362100" cy="147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9"/>
          <p:cNvSpPr/>
          <p:nvPr/>
        </p:nvSpPr>
        <p:spPr>
          <a:xfrm>
            <a:off x="2424425" y="1633650"/>
            <a:ext cx="2971620" cy="458244"/>
          </a:xfrm>
          <a:prstGeom prst="flowChartTermina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</a:rPr>
              <a:t>28,595 artículos de Wikipedia y 103 millones de palabras</a:t>
            </a:r>
            <a:endParaRPr/>
          </a:p>
        </p:txBody>
      </p:sp>
      <p:sp>
        <p:nvSpPr>
          <p:cNvPr id="312" name="Google Shape;312;p29"/>
          <p:cNvSpPr/>
          <p:nvPr/>
        </p:nvSpPr>
        <p:spPr>
          <a:xfrm>
            <a:off x="820525" y="2707825"/>
            <a:ext cx="1197600" cy="428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LM Fine-Tuning</a:t>
            </a:r>
            <a:endParaRPr/>
          </a:p>
        </p:txBody>
      </p:sp>
      <p:sp>
        <p:nvSpPr>
          <p:cNvPr id="313" name="Google Shape;313;p29"/>
          <p:cNvSpPr/>
          <p:nvPr/>
        </p:nvSpPr>
        <p:spPr>
          <a:xfrm>
            <a:off x="1300975" y="2125775"/>
            <a:ext cx="236700" cy="5334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"/>
          <p:cNvSpPr/>
          <p:nvPr/>
        </p:nvSpPr>
        <p:spPr>
          <a:xfrm>
            <a:off x="2040225" y="2846002"/>
            <a:ext cx="362100" cy="147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9"/>
          <p:cNvSpPr/>
          <p:nvPr/>
        </p:nvSpPr>
        <p:spPr>
          <a:xfrm>
            <a:off x="2424425" y="2769625"/>
            <a:ext cx="1589490" cy="305100"/>
          </a:xfrm>
          <a:prstGeom prst="flowChartTermina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</a:rPr>
              <a:t>Corpus Target</a:t>
            </a:r>
            <a:endParaRPr/>
          </a:p>
        </p:txBody>
      </p:sp>
      <p:sp>
        <p:nvSpPr>
          <p:cNvPr id="316" name="Google Shape;316;p29"/>
          <p:cNvSpPr/>
          <p:nvPr/>
        </p:nvSpPr>
        <p:spPr>
          <a:xfrm>
            <a:off x="4085250" y="2635807"/>
            <a:ext cx="3336822" cy="572724"/>
          </a:xfrm>
          <a:prstGeom prst="flowChartTermina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</a:rPr>
              <a:t>Discriminative Fine-Tuning</a:t>
            </a:r>
            <a:endParaRPr sz="135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</a:rPr>
              <a:t>Slanted Triangular Learning Rate</a:t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317" name="Google Shape;3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073" y="3516975"/>
            <a:ext cx="2323574" cy="16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9"/>
          <p:cNvSpPr/>
          <p:nvPr/>
        </p:nvSpPr>
        <p:spPr>
          <a:xfrm>
            <a:off x="1300975" y="3185175"/>
            <a:ext cx="236700" cy="5334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9"/>
          <p:cNvSpPr/>
          <p:nvPr/>
        </p:nvSpPr>
        <p:spPr>
          <a:xfrm>
            <a:off x="820525" y="3767225"/>
            <a:ext cx="1197600" cy="428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Classifier Fine-Tuning</a:t>
            </a:r>
            <a:endParaRPr/>
          </a:p>
        </p:txBody>
      </p:sp>
      <p:sp>
        <p:nvSpPr>
          <p:cNvPr id="320" name="Google Shape;32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21" name="Google Shape;321;p29"/>
          <p:cNvSpPr/>
          <p:nvPr/>
        </p:nvSpPr>
        <p:spPr>
          <a:xfrm>
            <a:off x="2423230" y="3695225"/>
            <a:ext cx="1534500" cy="572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</a:rPr>
              <a:t>Gradual Unfreezing</a:t>
            </a:r>
            <a:endParaRPr/>
          </a:p>
        </p:txBody>
      </p:sp>
      <p:sp>
        <p:nvSpPr>
          <p:cNvPr id="322" name="Google Shape;322;p29"/>
          <p:cNvSpPr/>
          <p:nvPr/>
        </p:nvSpPr>
        <p:spPr>
          <a:xfrm>
            <a:off x="2040225" y="3912802"/>
            <a:ext cx="362100" cy="147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9"/>
          <p:cNvSpPr txBox="1"/>
          <p:nvPr/>
        </p:nvSpPr>
        <p:spPr>
          <a:xfrm>
            <a:off x="311700" y="1017725"/>
            <a:ext cx="80340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Howard y Ruder - </a:t>
            </a:r>
            <a:r>
              <a:rPr lang="en">
                <a:solidFill>
                  <a:schemeClr val="dk1"/>
                </a:solidFill>
              </a:rPr>
              <a:t>Universal Language Model Fine-tuning for Text Classification            </a:t>
            </a:r>
            <a:r>
              <a:rPr lang="en"/>
              <a:t>May 2018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Standard word </a:t>
            </a:r>
            <a:r>
              <a:rPr lang="en" dirty="0"/>
              <a:t>embeddings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175" y="1152487"/>
            <a:ext cx="3316300" cy="36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765717" y="2101764"/>
            <a:ext cx="2014253" cy="163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Word2Vec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Glove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FastText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LSA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6" name="Google Shape;63;p14"/>
          <p:cNvSpPr txBox="1"/>
          <p:nvPr/>
        </p:nvSpPr>
        <p:spPr>
          <a:xfrm>
            <a:off x="6434253" y="2391696"/>
            <a:ext cx="2014253" cy="163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Distributional Hypothesis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Universal Language Model Fine Tuning (ULMFit) </a:t>
            </a:r>
            <a:endParaRPr/>
          </a:p>
        </p:txBody>
      </p:sp>
      <p:sp>
        <p:nvSpPr>
          <p:cNvPr id="329" name="Google Shape;329;p30"/>
          <p:cNvSpPr txBox="1"/>
          <p:nvPr/>
        </p:nvSpPr>
        <p:spPr>
          <a:xfrm>
            <a:off x="311700" y="1017725"/>
            <a:ext cx="80340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Howard y Ruder - </a:t>
            </a:r>
            <a:r>
              <a:rPr lang="en">
                <a:solidFill>
                  <a:schemeClr val="dk1"/>
                </a:solidFill>
              </a:rPr>
              <a:t>Universal Language Model Fine-tuning for Text Classification            </a:t>
            </a:r>
            <a:r>
              <a:rPr lang="en"/>
              <a:t>May 2018</a:t>
            </a:r>
            <a:endParaRPr/>
          </a:p>
        </p:txBody>
      </p:sp>
      <p:pic>
        <p:nvPicPr>
          <p:cNvPr id="330" name="Google Shape;3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00" y="1838325"/>
            <a:ext cx="3962400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4067" y="1895525"/>
            <a:ext cx="4562372" cy="238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12" y="81301"/>
            <a:ext cx="8854976" cy="49809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1"/>
          <p:cNvSpPr/>
          <p:nvPr/>
        </p:nvSpPr>
        <p:spPr>
          <a:xfrm>
            <a:off x="2044391" y="520390"/>
            <a:ext cx="4922551" cy="58100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Transfer Learning</a:t>
            </a:r>
          </a:p>
        </p:txBody>
      </p:sp>
      <p:sp>
        <p:nvSpPr>
          <p:cNvPr id="338" name="Google Shape;33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>
            <a:spLocks noGrp="1"/>
          </p:cNvSpPr>
          <p:nvPr>
            <p:ph type="title"/>
          </p:nvPr>
        </p:nvSpPr>
        <p:spPr>
          <a:xfrm>
            <a:off x="349050" y="466525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Bidirectional Encoder Representations from Transformers (BERT)</a:t>
            </a:r>
            <a:endParaRPr sz="2200"/>
          </a:p>
        </p:txBody>
      </p:sp>
      <p:pic>
        <p:nvPicPr>
          <p:cNvPr id="344" name="Google Shape;3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000" y="1100750"/>
            <a:ext cx="28575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2"/>
          <p:cNvSpPr txBox="1"/>
          <p:nvPr/>
        </p:nvSpPr>
        <p:spPr>
          <a:xfrm>
            <a:off x="108950" y="853994"/>
            <a:ext cx="89718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Devlin et al. - </a:t>
            </a:r>
            <a:r>
              <a:rPr lang="en">
                <a:solidFill>
                  <a:schemeClr val="dk1"/>
                </a:solidFill>
              </a:rPr>
              <a:t>BERT: Pre-training of Deep Bidirectional Transformers for Language Understanding  </a:t>
            </a:r>
            <a:r>
              <a:rPr lang="en"/>
              <a:t>Oct 2018</a:t>
            </a:r>
            <a:endParaRPr/>
          </a:p>
        </p:txBody>
      </p:sp>
      <p:sp>
        <p:nvSpPr>
          <p:cNvPr id="346" name="Google Shape;34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 txBox="1">
            <a:spLocks noGrp="1"/>
          </p:cNvSpPr>
          <p:nvPr>
            <p:ph type="title"/>
          </p:nvPr>
        </p:nvSpPr>
        <p:spPr>
          <a:xfrm>
            <a:off x="349050" y="466525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BERT: Entrada al Modelo</a:t>
            </a:r>
            <a:endParaRPr sz="2200"/>
          </a:p>
        </p:txBody>
      </p:sp>
      <p:pic>
        <p:nvPicPr>
          <p:cNvPr id="352" name="Google Shape;3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1722225"/>
            <a:ext cx="8172450" cy="268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p33"/>
          <p:cNvCxnSpPr/>
          <p:nvPr/>
        </p:nvCxnSpPr>
        <p:spPr>
          <a:xfrm rot="10800000" flipH="1">
            <a:off x="2143700" y="1522700"/>
            <a:ext cx="2735100" cy="43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4" name="Google Shape;354;p33"/>
          <p:cNvCxnSpPr/>
          <p:nvPr/>
        </p:nvCxnSpPr>
        <p:spPr>
          <a:xfrm rot="10800000">
            <a:off x="5085750" y="1537500"/>
            <a:ext cx="0" cy="4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55" name="Google Shape;355;p33"/>
          <p:cNvCxnSpPr/>
          <p:nvPr/>
        </p:nvCxnSpPr>
        <p:spPr>
          <a:xfrm rot="10800000">
            <a:off x="5337025" y="1545025"/>
            <a:ext cx="2860800" cy="38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6" name="Google Shape;356;p33"/>
          <p:cNvSpPr txBox="1"/>
          <p:nvPr/>
        </p:nvSpPr>
        <p:spPr>
          <a:xfrm>
            <a:off x="4372350" y="1169825"/>
            <a:ext cx="14268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Tokens</a:t>
            </a:r>
            <a:endParaRPr/>
          </a:p>
        </p:txBody>
      </p:sp>
      <p:cxnSp>
        <p:nvCxnSpPr>
          <p:cNvPr id="357" name="Google Shape;357;p33"/>
          <p:cNvCxnSpPr/>
          <p:nvPr/>
        </p:nvCxnSpPr>
        <p:spPr>
          <a:xfrm rot="10800000">
            <a:off x="7377375" y="1456300"/>
            <a:ext cx="118200" cy="51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8" name="Google Shape;358;p33"/>
          <p:cNvSpPr txBox="1"/>
          <p:nvPr/>
        </p:nvSpPr>
        <p:spPr>
          <a:xfrm>
            <a:off x="6723075" y="1169825"/>
            <a:ext cx="14268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Pieces</a:t>
            </a:r>
            <a:endParaRPr/>
          </a:p>
        </p:txBody>
      </p:sp>
      <p:cxnSp>
        <p:nvCxnSpPr>
          <p:cNvPr id="359" name="Google Shape;359;p33"/>
          <p:cNvCxnSpPr/>
          <p:nvPr/>
        </p:nvCxnSpPr>
        <p:spPr>
          <a:xfrm>
            <a:off x="1064450" y="4265225"/>
            <a:ext cx="458400" cy="4287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60" name="Google Shape;360;p33"/>
          <p:cNvSpPr txBox="1"/>
          <p:nvPr/>
        </p:nvSpPr>
        <p:spPr>
          <a:xfrm>
            <a:off x="1476750" y="4493057"/>
            <a:ext cx="14268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Aprendidos</a:t>
            </a:r>
            <a:endParaRPr/>
          </a:p>
        </p:txBody>
      </p:sp>
      <p:sp>
        <p:nvSpPr>
          <p:cNvPr id="361" name="Google Shape;361;p33"/>
          <p:cNvSpPr/>
          <p:nvPr/>
        </p:nvSpPr>
        <p:spPr>
          <a:xfrm>
            <a:off x="517425" y="997825"/>
            <a:ext cx="3178602" cy="724410"/>
          </a:xfrm>
          <a:prstGeom prst="flowChartTermina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 secuencia empieza con [CLS], y la salida correspondiente se usa para clasificación</a:t>
            </a:r>
            <a:endParaRPr/>
          </a:p>
        </p:txBody>
      </p:sp>
      <p:cxnSp>
        <p:nvCxnSpPr>
          <p:cNvPr id="362" name="Google Shape;362;p33"/>
          <p:cNvCxnSpPr/>
          <p:nvPr/>
        </p:nvCxnSpPr>
        <p:spPr>
          <a:xfrm rot="-5400000" flipH="1">
            <a:off x="373950" y="3576307"/>
            <a:ext cx="1283100" cy="922500"/>
          </a:xfrm>
          <a:prstGeom prst="bentConnector3">
            <a:avLst>
              <a:gd name="adj1" fmla="val 10115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3" name="Google Shape;36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4"/>
          <p:cNvSpPr txBox="1">
            <a:spLocks noGrp="1"/>
          </p:cNvSpPr>
          <p:nvPr>
            <p:ph type="title"/>
          </p:nvPr>
        </p:nvSpPr>
        <p:spPr>
          <a:xfrm>
            <a:off x="349050" y="466525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BERT: Objetivo</a:t>
            </a:r>
            <a:endParaRPr sz="2200"/>
          </a:p>
        </p:txBody>
      </p:sp>
      <p:sp>
        <p:nvSpPr>
          <p:cNvPr id="369" name="Google Shape;369;p34"/>
          <p:cNvSpPr txBox="1"/>
          <p:nvPr/>
        </p:nvSpPr>
        <p:spPr>
          <a:xfrm>
            <a:off x="502650" y="1034900"/>
            <a:ext cx="8227500" cy="3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 usa un modelo de lenguaje enmascarado (MLM):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Se altera el 15% de las palabras de la secuencia de entrada, y BERT debe predecir las verdaderas: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Un 80% de las veces se cambian por [MASK] tokens.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Un 10% por palabras aleatorias.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Un 10% de las veces no se alteran.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Además si se tiene una secuencia de 2 oraciones A y B sólo el 50% de las veces B le sigue a A en el corpus.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BERT deberá predecir si B es la oración siguiente a A.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Una vez entrenado, consigue 97-98% de Accuracy en esta tarea.</a:t>
            </a:r>
            <a:endParaRPr dirty="0"/>
          </a:p>
        </p:txBody>
      </p:sp>
      <p:sp>
        <p:nvSpPr>
          <p:cNvPr id="370" name="Google Shape;37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5"/>
          <p:cNvSpPr/>
          <p:nvPr/>
        </p:nvSpPr>
        <p:spPr>
          <a:xfrm>
            <a:off x="5536675" y="672675"/>
            <a:ext cx="3245100" cy="1522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5"/>
          <p:cNvSpPr txBox="1">
            <a:spLocks noGrp="1"/>
          </p:cNvSpPr>
          <p:nvPr>
            <p:ph type="title"/>
          </p:nvPr>
        </p:nvSpPr>
        <p:spPr>
          <a:xfrm>
            <a:off x="349050" y="466525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BERT: Uso</a:t>
            </a:r>
            <a:endParaRPr sz="2200"/>
          </a:p>
        </p:txBody>
      </p:sp>
      <p:sp>
        <p:nvSpPr>
          <p:cNvPr id="377" name="Google Shape;377;p35"/>
          <p:cNvSpPr txBox="1"/>
          <p:nvPr/>
        </p:nvSpPr>
        <p:spPr>
          <a:xfrm>
            <a:off x="502650" y="1034900"/>
            <a:ext cx="8227500" cy="3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5"/>
          <p:cNvSpPr/>
          <p:nvPr/>
        </p:nvSpPr>
        <p:spPr>
          <a:xfrm>
            <a:off x="746600" y="1160550"/>
            <a:ext cx="1197600" cy="428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Pre-Training</a:t>
            </a:r>
            <a:endParaRPr/>
          </a:p>
        </p:txBody>
      </p:sp>
      <p:sp>
        <p:nvSpPr>
          <p:cNvPr id="379" name="Google Shape;379;p35"/>
          <p:cNvSpPr/>
          <p:nvPr/>
        </p:nvSpPr>
        <p:spPr>
          <a:xfrm>
            <a:off x="1944200" y="1323175"/>
            <a:ext cx="362100" cy="147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5"/>
          <p:cNvSpPr/>
          <p:nvPr/>
        </p:nvSpPr>
        <p:spPr>
          <a:xfrm>
            <a:off x="2328400" y="1145775"/>
            <a:ext cx="3119526" cy="458244"/>
          </a:xfrm>
          <a:prstGeom prst="flowChartTerminato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</a:rPr>
              <a:t>English Wikipedia(2500M Words)</a:t>
            </a:r>
            <a:endParaRPr sz="135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</a:rPr>
              <a:t>BooksCorpus (800M Words)</a:t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381" name="Google Shape;381;p35"/>
          <p:cNvPicPr preferRelativeResize="0"/>
          <p:nvPr/>
        </p:nvPicPr>
        <p:blipFill rotWithShape="1">
          <a:blip r:embed="rId3">
            <a:alphaModFix/>
          </a:blip>
          <a:srcRect t="8135" b="15685"/>
          <a:stretch/>
        </p:blipFill>
        <p:spPr>
          <a:xfrm>
            <a:off x="7105800" y="702247"/>
            <a:ext cx="1596600" cy="139964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5"/>
          <p:cNvSpPr txBox="1"/>
          <p:nvPr/>
        </p:nvSpPr>
        <p:spPr>
          <a:xfrm>
            <a:off x="5610575" y="820500"/>
            <a:ext cx="1663500" cy="11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Días de pre-entrenamiento en 4 a 16 clusters de TPUs</a:t>
            </a:r>
            <a:endParaRPr/>
          </a:p>
        </p:txBody>
      </p:sp>
      <p:pic>
        <p:nvPicPr>
          <p:cNvPr id="383" name="Google Shape;3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0450" y="3026600"/>
            <a:ext cx="2501800" cy="21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5"/>
          <p:cNvSpPr/>
          <p:nvPr/>
        </p:nvSpPr>
        <p:spPr>
          <a:xfrm>
            <a:off x="746600" y="2503775"/>
            <a:ext cx="1197600" cy="428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Fine-Tuning</a:t>
            </a:r>
            <a:endParaRPr/>
          </a:p>
        </p:txBody>
      </p:sp>
      <p:sp>
        <p:nvSpPr>
          <p:cNvPr id="385" name="Google Shape;385;p35"/>
          <p:cNvSpPr/>
          <p:nvPr/>
        </p:nvSpPr>
        <p:spPr>
          <a:xfrm>
            <a:off x="2570450" y="2503775"/>
            <a:ext cx="1197600" cy="428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sp>
        <p:nvSpPr>
          <p:cNvPr id="386" name="Google Shape;386;p35"/>
          <p:cNvSpPr/>
          <p:nvPr/>
        </p:nvSpPr>
        <p:spPr>
          <a:xfrm rot="5400000">
            <a:off x="919100" y="1950225"/>
            <a:ext cx="807900" cy="1926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5"/>
          <p:cNvSpPr/>
          <p:nvPr/>
        </p:nvSpPr>
        <p:spPr>
          <a:xfrm rot="2084172">
            <a:off x="1869227" y="1943613"/>
            <a:ext cx="1403653" cy="175677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"/>
          <p:cNvSpPr txBox="1">
            <a:spLocks noGrp="1"/>
          </p:cNvSpPr>
          <p:nvPr>
            <p:ph type="title"/>
          </p:nvPr>
        </p:nvSpPr>
        <p:spPr>
          <a:xfrm>
            <a:off x="349050" y="466525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BERT: Uso</a:t>
            </a:r>
            <a:endParaRPr sz="2200"/>
          </a:p>
        </p:txBody>
      </p:sp>
      <p:pic>
        <p:nvPicPr>
          <p:cNvPr id="394" name="Google Shape;394;p36"/>
          <p:cNvPicPr preferRelativeResize="0"/>
          <p:nvPr/>
        </p:nvPicPr>
        <p:blipFill rotWithShape="1">
          <a:blip r:embed="rId3">
            <a:alphaModFix/>
          </a:blip>
          <a:srcRect b="51611"/>
          <a:stretch/>
        </p:blipFill>
        <p:spPr>
          <a:xfrm>
            <a:off x="973873" y="1020127"/>
            <a:ext cx="6998220" cy="34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7"/>
          <p:cNvSpPr txBox="1">
            <a:spLocks noGrp="1"/>
          </p:cNvSpPr>
          <p:nvPr>
            <p:ph type="title"/>
          </p:nvPr>
        </p:nvSpPr>
        <p:spPr>
          <a:xfrm>
            <a:off x="349050" y="466525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BERT: Uso</a:t>
            </a:r>
            <a:endParaRPr sz="2200"/>
          </a:p>
        </p:txBody>
      </p:sp>
      <p:pic>
        <p:nvPicPr>
          <p:cNvPr id="400" name="Google Shape;400;p37"/>
          <p:cNvPicPr preferRelativeResize="0"/>
          <p:nvPr/>
        </p:nvPicPr>
        <p:blipFill rotWithShape="1">
          <a:blip r:embed="rId3">
            <a:alphaModFix/>
          </a:blip>
          <a:srcRect t="48072" b="5542"/>
          <a:stretch/>
        </p:blipFill>
        <p:spPr>
          <a:xfrm>
            <a:off x="964950" y="1215050"/>
            <a:ext cx="7148200" cy="336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Atenci</a:t>
            </a:r>
            <a:r>
              <a:rPr lang="es-AR" dirty="0" smtClean="0"/>
              <a:t>ón en Seq2Seq</a:t>
            </a:r>
            <a:endParaRPr lang="en-US" dirty="0"/>
          </a:p>
        </p:txBody>
      </p:sp>
      <p:pic>
        <p:nvPicPr>
          <p:cNvPr id="3" name="seq2seq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2348" y="1631331"/>
            <a:ext cx="8439303" cy="25317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4500" y="4641850"/>
            <a:ext cx="7258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Bellas animaciones en </a:t>
            </a:r>
            <a:r>
              <a:rPr lang="en-US" dirty="0">
                <a:hlinkClick r:id="rId5"/>
              </a:rPr>
              <a:t>http://jalammar.github.io/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30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Atenci</a:t>
            </a:r>
            <a:r>
              <a:rPr lang="es-AR" dirty="0"/>
              <a:t>ón en Seq2Seq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1700" y="1226634"/>
            <a:ext cx="8520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El encoder procesa la secuencia de palabras en un idioma y genera un vector de contexto (es el </a:t>
            </a:r>
            <a:r>
              <a:rPr lang="es-AR" sz="1800" dirty="0" smtClean="0"/>
              <a:t>último estado oculto), el cual condensa toda la información de la secuencia de entrada.</a:t>
            </a:r>
          </a:p>
          <a:p>
            <a:endParaRPr lang="es-AR" sz="1800" dirty="0"/>
          </a:p>
          <a:p>
            <a:endParaRPr lang="en-US" sz="1800" dirty="0"/>
          </a:p>
        </p:txBody>
      </p:sp>
      <p:pic>
        <p:nvPicPr>
          <p:cNvPr id="5" name="seq2seq_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1605" y="2151151"/>
            <a:ext cx="6159907" cy="272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4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Standard word </a:t>
            </a:r>
            <a:r>
              <a:rPr lang="en" dirty="0"/>
              <a:t>embeddings</a:t>
            </a:r>
            <a:endParaRPr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175" y="1152487"/>
            <a:ext cx="3316300" cy="36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765717" y="2101764"/>
            <a:ext cx="2014253" cy="163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Word2Vec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Glove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FastText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LSA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6" name="Google Shape;63;p14"/>
          <p:cNvSpPr txBox="1"/>
          <p:nvPr/>
        </p:nvSpPr>
        <p:spPr>
          <a:xfrm>
            <a:off x="6434253" y="2391696"/>
            <a:ext cx="2014253" cy="1637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Distributional Hypothesis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7" name="Google Shape;71;p15"/>
          <p:cNvSpPr/>
          <p:nvPr/>
        </p:nvSpPr>
        <p:spPr>
          <a:xfrm>
            <a:off x="4219150" y="4047700"/>
            <a:ext cx="2117100" cy="834900"/>
          </a:xfrm>
          <a:prstGeom prst="ellipse">
            <a:avLst/>
          </a:prstGeom>
          <a:solidFill>
            <a:srgbClr val="FF0000">
              <a:alpha val="3184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79" y="3261491"/>
            <a:ext cx="1578221" cy="157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7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Atenci</a:t>
            </a:r>
            <a:r>
              <a:rPr lang="es-AR" dirty="0"/>
              <a:t>ón en Seq2Seq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1700" y="1226634"/>
            <a:ext cx="8520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dirty="0" smtClean="0"/>
              <a:t>Si la secuencia a traducir es muy larga, el último estado del encoder probablemente no va a tener mucha información de las primeras palabras de la frase, y el decoder no va a poder traducirlas. Algunas estrategias como dar vuelta la oración produjeron leves mejoras pero la problemática sigue.</a:t>
            </a:r>
          </a:p>
          <a:p>
            <a:endParaRPr lang="es-AR" sz="1800" dirty="0"/>
          </a:p>
          <a:p>
            <a:r>
              <a:rPr lang="es-AR" sz="1800" dirty="0" smtClean="0"/>
              <a:t>En general la problemática es: dada una secuencia, cómo podemos representarla capturando dependencias de largo alcance?</a:t>
            </a:r>
          </a:p>
          <a:p>
            <a:endParaRPr lang="es-AR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897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Atenci</a:t>
            </a:r>
            <a:r>
              <a:rPr lang="es-AR" dirty="0"/>
              <a:t>ón en Seq2Seq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1700" y="1226634"/>
            <a:ext cx="852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dirty="0" smtClean="0"/>
              <a:t>Un approach que se ha usado en muchas tareas es generar el vector de contexto promediando </a:t>
            </a:r>
            <a:r>
              <a:rPr lang="es-AR" sz="1800" b="1" dirty="0" smtClean="0"/>
              <a:t>todos los estados ocultos</a:t>
            </a:r>
            <a:r>
              <a:rPr lang="es-AR" sz="1800" dirty="0" smtClean="0"/>
              <a:t> de la red recurrente</a:t>
            </a:r>
          </a:p>
          <a:p>
            <a:endParaRPr lang="es-AR" sz="1800" dirty="0"/>
          </a:p>
          <a:p>
            <a:endParaRPr lang="en-US" sz="1800" dirty="0"/>
          </a:p>
        </p:txBody>
      </p:sp>
      <p:pic>
        <p:nvPicPr>
          <p:cNvPr id="4" name="seq2seq_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1916" y="1826798"/>
            <a:ext cx="6664728" cy="29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2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Atenci</a:t>
            </a:r>
            <a:r>
              <a:rPr lang="es-AR" dirty="0"/>
              <a:t>ón en Seq2Seq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1700" y="1226634"/>
            <a:ext cx="8520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dirty="0" smtClean="0"/>
              <a:t>Ahora tenemos, a la hora de decodificar, acceso a los estados ocultos generados en las primeras palabras de la secuencia. Sin embargo, para cada palabra en el idioma target, quizás sea conveniente dar más peso a algunos estados ocultos que a otros (prestarles más atención).</a:t>
            </a:r>
          </a:p>
          <a:p>
            <a:endParaRPr lang="es-AR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3400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Atenci</a:t>
            </a:r>
            <a:r>
              <a:rPr lang="es-AR" dirty="0"/>
              <a:t>ón en Seq2Seq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1700" y="1226634"/>
            <a:ext cx="8520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dirty="0" smtClean="0"/>
              <a:t>Ahora tenemos, a la hora de decodificar, acceso a los estados ocultos generados en las primeras palabras de la secuencia. Sin embargo, para cada palabra en el idioma target, quizás sea conveniente dar más peso a algunos estados ocultos que a otros (prestarles más atención).</a:t>
            </a:r>
          </a:p>
          <a:p>
            <a:endParaRPr lang="es-AR" sz="1800" dirty="0"/>
          </a:p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739697" y="3642865"/>
            <a:ext cx="1297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B050"/>
                </a:solidFill>
              </a:rPr>
              <a:t>h1, h2, h3</a:t>
            </a:r>
            <a:endParaRPr lang="en-US" sz="1600" b="1" dirty="0">
              <a:solidFill>
                <a:srgbClr val="00B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85385" y="3065837"/>
            <a:ext cx="564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0070C0"/>
                </a:solidFill>
              </a:rPr>
              <a:t>h4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85638" y="4192949"/>
            <a:ext cx="1297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B050"/>
                </a:solidFill>
              </a:rPr>
              <a:t>Estados ocultos del encoder</a:t>
            </a:r>
            <a:endParaRPr lang="en-US" sz="1600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82335" y="2438623"/>
            <a:ext cx="2222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70C0"/>
                </a:solidFill>
              </a:rPr>
              <a:t>Estado oculto actual del decoder</a:t>
            </a:r>
            <a:endParaRPr lang="en-US" sz="1600" b="1" dirty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9697" y="3642865"/>
            <a:ext cx="1118840" cy="33855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11043" y="3071696"/>
            <a:ext cx="550127" cy="3385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286106" y="2829780"/>
            <a:ext cx="832625" cy="239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2"/>
            <a:endCxn id="7" idx="1"/>
          </p:cNvCxnSpPr>
          <p:nvPr/>
        </p:nvCxnSpPr>
        <p:spPr>
          <a:xfrm>
            <a:off x="1299117" y="3981419"/>
            <a:ext cx="886521" cy="627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742985" y="3294588"/>
            <a:ext cx="981308" cy="586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f(</a:t>
            </a:r>
            <a:r>
              <a:rPr lang="en-US" sz="1800" b="1" dirty="0" smtClean="0">
                <a:solidFill>
                  <a:srgbClr val="0070C0"/>
                </a:solidFill>
              </a:rPr>
              <a:t>Q</a:t>
            </a:r>
            <a:r>
              <a:rPr lang="en-US" sz="1800" b="1" dirty="0" smtClean="0"/>
              <a:t>,</a:t>
            </a:r>
            <a:r>
              <a:rPr lang="en-US" sz="1800" b="1" dirty="0" smtClean="0">
                <a:solidFill>
                  <a:srgbClr val="00B050"/>
                </a:solidFill>
              </a:rPr>
              <a:t>K</a:t>
            </a:r>
            <a:r>
              <a:rPr lang="en-US" sz="1800" b="1" dirty="0" smtClean="0"/>
              <a:t>)</a:t>
            </a:r>
            <a:endParaRPr lang="en-US" sz="1800" b="1" dirty="0"/>
          </a:p>
        </p:txBody>
      </p:sp>
      <p:cxnSp>
        <p:nvCxnSpPr>
          <p:cNvPr id="17" name="Straight Arrow Connector 16"/>
          <p:cNvCxnSpPr>
            <a:stCxn id="8" idx="3"/>
            <a:endCxn id="15" idx="0"/>
          </p:cNvCxnSpPr>
          <p:nvPr/>
        </p:nvCxnSpPr>
        <p:spPr>
          <a:xfrm>
            <a:off x="4005146" y="2731011"/>
            <a:ext cx="1228493" cy="5635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  <a:endCxn id="15" idx="2"/>
          </p:cNvCxnSpPr>
          <p:nvPr/>
        </p:nvCxnSpPr>
        <p:spPr>
          <a:xfrm flipV="1">
            <a:off x="3482898" y="3880625"/>
            <a:ext cx="1750741" cy="7278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flipH="1">
            <a:off x="4619392" y="2678891"/>
            <a:ext cx="856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Q</a:t>
            </a:r>
          </a:p>
        </p:txBody>
      </p:sp>
      <p:sp>
        <p:nvSpPr>
          <p:cNvPr id="21" name="TextBox 20"/>
          <p:cNvSpPr txBox="1"/>
          <p:nvPr/>
        </p:nvSpPr>
        <p:spPr>
          <a:xfrm flipH="1">
            <a:off x="4314790" y="4281996"/>
            <a:ext cx="856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B050"/>
                </a:solidFill>
              </a:rPr>
              <a:t>K</a:t>
            </a:r>
            <a:endParaRPr lang="en-US" sz="1800" b="1" dirty="0">
              <a:solidFill>
                <a:srgbClr val="00B05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42464" y="3294588"/>
            <a:ext cx="639336" cy="586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V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5866470" y="3531782"/>
            <a:ext cx="132886" cy="1408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Elbow Connector 30"/>
          <p:cNvCxnSpPr>
            <a:stCxn id="9" idx="2"/>
            <a:endCxn id="24" idx="2"/>
          </p:cNvCxnSpPr>
          <p:nvPr/>
        </p:nvCxnSpPr>
        <p:spPr>
          <a:xfrm rot="5400000" flipH="1" flipV="1">
            <a:off x="3830227" y="1349514"/>
            <a:ext cx="100794" cy="5163015"/>
          </a:xfrm>
          <a:prstGeom prst="bentConnector3">
            <a:avLst>
              <a:gd name="adj1" fmla="val -1038115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flipH="1">
            <a:off x="6924908" y="3402940"/>
            <a:ext cx="911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=</a:t>
            </a:r>
            <a:endParaRPr lang="en-US" sz="1800" b="1" dirty="0"/>
          </a:p>
        </p:txBody>
      </p:sp>
      <p:sp>
        <p:nvSpPr>
          <p:cNvPr id="34" name="Rectangle 33"/>
          <p:cNvSpPr/>
          <p:nvPr/>
        </p:nvSpPr>
        <p:spPr>
          <a:xfrm>
            <a:off x="7380621" y="3302021"/>
            <a:ext cx="1382751" cy="5711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Vector de Contexto</a:t>
            </a:r>
            <a:endParaRPr lang="en-US" sz="1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204188" y="3332491"/>
                <a:ext cx="4672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188" y="3332491"/>
                <a:ext cx="46724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6800675" y="3327777"/>
                <a:ext cx="2484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0675" y="3327777"/>
                <a:ext cx="24846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8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Atenci</a:t>
            </a:r>
            <a:r>
              <a:rPr lang="es-AR" dirty="0"/>
              <a:t>ón en Seq2Seq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464312" y="3175967"/>
            <a:ext cx="981308" cy="586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f(</a:t>
            </a:r>
            <a:r>
              <a:rPr lang="en-US" sz="1800" b="1" dirty="0" smtClean="0">
                <a:solidFill>
                  <a:srgbClr val="0070C0"/>
                </a:solidFill>
              </a:rPr>
              <a:t>Q</a:t>
            </a:r>
            <a:r>
              <a:rPr lang="en-US" sz="1800" b="1" dirty="0" smtClean="0"/>
              <a:t>,</a:t>
            </a:r>
            <a:r>
              <a:rPr lang="en-US" sz="1800" b="1" dirty="0" smtClean="0">
                <a:solidFill>
                  <a:srgbClr val="00B050"/>
                </a:solidFill>
              </a:rPr>
              <a:t>K</a:t>
            </a:r>
            <a:r>
              <a:rPr lang="en-US" sz="1800" b="1" dirty="0" smtClean="0"/>
              <a:t>)</a:t>
            </a:r>
            <a:endParaRPr lang="en-US" sz="1800" b="1" dirty="0"/>
          </a:p>
        </p:txBody>
      </p:sp>
      <p:sp>
        <p:nvSpPr>
          <p:cNvPr id="24" name="Rectangle 23"/>
          <p:cNvSpPr/>
          <p:nvPr/>
        </p:nvSpPr>
        <p:spPr>
          <a:xfrm>
            <a:off x="4863791" y="3175967"/>
            <a:ext cx="639336" cy="586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V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587797" y="3413161"/>
            <a:ext cx="132886" cy="1408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464312" y="1802407"/>
            <a:ext cx="981308" cy="586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w</a:t>
            </a:r>
            <a:endParaRPr lang="en-US" sz="1800" b="1" dirty="0"/>
          </a:p>
        </p:txBody>
      </p:sp>
      <p:sp>
        <p:nvSpPr>
          <p:cNvPr id="29" name="Rectangle 28"/>
          <p:cNvSpPr/>
          <p:nvPr/>
        </p:nvSpPr>
        <p:spPr>
          <a:xfrm>
            <a:off x="4863791" y="1802407"/>
            <a:ext cx="639336" cy="586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587797" y="2039601"/>
            <a:ext cx="132886" cy="1408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54713" y="1561490"/>
            <a:ext cx="3070302" cy="108538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981608" y="1849204"/>
                <a:ext cx="4672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608" y="1849204"/>
                <a:ext cx="46724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578095" y="1844490"/>
                <a:ext cx="2484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095" y="1844490"/>
                <a:ext cx="24846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925515" y="3202431"/>
                <a:ext cx="4672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515" y="3202431"/>
                <a:ext cx="4672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522002" y="3197717"/>
                <a:ext cx="2484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002" y="3197717"/>
                <a:ext cx="24846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2854711" y="3011287"/>
            <a:ext cx="3070303" cy="93624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30609" y="1906044"/>
            <a:ext cx="1687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Capa Densa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70517" y="3329681"/>
            <a:ext cx="1687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Capa de Atenci</a:t>
            </a:r>
            <a:r>
              <a:rPr lang="es-AR" dirty="0" smtClean="0"/>
              <a:t>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82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Atenci</a:t>
            </a:r>
            <a:r>
              <a:rPr lang="es-AR" dirty="0"/>
              <a:t>ón en Seq2Seq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464312" y="3175967"/>
            <a:ext cx="981308" cy="586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f(</a:t>
            </a:r>
            <a:r>
              <a:rPr lang="en-US" sz="1800" b="1" dirty="0" smtClean="0">
                <a:solidFill>
                  <a:srgbClr val="0070C0"/>
                </a:solidFill>
              </a:rPr>
              <a:t>Q</a:t>
            </a:r>
            <a:r>
              <a:rPr lang="en-US" sz="1800" b="1" dirty="0" smtClean="0"/>
              <a:t>,</a:t>
            </a:r>
            <a:r>
              <a:rPr lang="en-US" sz="1800" b="1" dirty="0" smtClean="0">
                <a:solidFill>
                  <a:srgbClr val="00B050"/>
                </a:solidFill>
              </a:rPr>
              <a:t>K</a:t>
            </a:r>
            <a:r>
              <a:rPr lang="en-US" sz="1800" b="1" dirty="0" smtClean="0"/>
              <a:t>)</a:t>
            </a:r>
            <a:endParaRPr lang="en-US" sz="1800" b="1" dirty="0"/>
          </a:p>
        </p:txBody>
      </p:sp>
      <p:sp>
        <p:nvSpPr>
          <p:cNvPr id="24" name="Rectangle 23"/>
          <p:cNvSpPr/>
          <p:nvPr/>
        </p:nvSpPr>
        <p:spPr>
          <a:xfrm>
            <a:off x="4863791" y="3175967"/>
            <a:ext cx="639336" cy="586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V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587797" y="3413161"/>
            <a:ext cx="132886" cy="1408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464312" y="1802407"/>
            <a:ext cx="981308" cy="586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w</a:t>
            </a:r>
            <a:endParaRPr lang="en-US" sz="1800" b="1" dirty="0"/>
          </a:p>
        </p:txBody>
      </p:sp>
      <p:sp>
        <p:nvSpPr>
          <p:cNvPr id="29" name="Rectangle 28"/>
          <p:cNvSpPr/>
          <p:nvPr/>
        </p:nvSpPr>
        <p:spPr>
          <a:xfrm>
            <a:off x="4863791" y="1802407"/>
            <a:ext cx="639336" cy="586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587797" y="2039601"/>
            <a:ext cx="132886" cy="1408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54713" y="1561490"/>
            <a:ext cx="3070302" cy="108538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981608" y="1849204"/>
                <a:ext cx="4672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608" y="1849204"/>
                <a:ext cx="46724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578095" y="1844490"/>
                <a:ext cx="2484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095" y="1844490"/>
                <a:ext cx="24846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925515" y="3202431"/>
                <a:ext cx="4672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515" y="3202431"/>
                <a:ext cx="4672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522002" y="3197717"/>
                <a:ext cx="2484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002" y="3197717"/>
                <a:ext cx="24846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2854711" y="3011287"/>
            <a:ext cx="3070303" cy="93624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30609" y="1906044"/>
            <a:ext cx="1687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Capa Densa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70517" y="3329681"/>
            <a:ext cx="1687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Capa de Atenci</a:t>
            </a:r>
            <a:r>
              <a:rPr lang="es-AR" dirty="0" smtClean="0"/>
              <a:t>ón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64312" y="1095035"/>
            <a:ext cx="1063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Pesos fijos</a:t>
            </a:r>
            <a:endParaRPr lang="en-US" dirty="0"/>
          </a:p>
        </p:txBody>
      </p:sp>
      <p:cxnSp>
        <p:nvCxnSpPr>
          <p:cNvPr id="5" name="Straight Arrow Connector 4"/>
          <p:cNvCxnSpPr>
            <a:stCxn id="28" idx="0"/>
          </p:cNvCxnSpPr>
          <p:nvPr/>
        </p:nvCxnSpPr>
        <p:spPr>
          <a:xfrm flipV="1">
            <a:off x="3954966" y="1375962"/>
            <a:ext cx="0" cy="426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2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Atenci</a:t>
            </a:r>
            <a:r>
              <a:rPr lang="es-AR" dirty="0"/>
              <a:t>ón en Seq2Seq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464312" y="3175967"/>
            <a:ext cx="981308" cy="586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f(</a:t>
            </a:r>
            <a:r>
              <a:rPr lang="en-US" sz="1800" b="1" dirty="0" smtClean="0">
                <a:solidFill>
                  <a:srgbClr val="0070C0"/>
                </a:solidFill>
              </a:rPr>
              <a:t>Q</a:t>
            </a:r>
            <a:r>
              <a:rPr lang="en-US" sz="1800" b="1" dirty="0" smtClean="0"/>
              <a:t>,</a:t>
            </a:r>
            <a:r>
              <a:rPr lang="en-US" sz="1800" b="1" dirty="0" smtClean="0">
                <a:solidFill>
                  <a:srgbClr val="00B050"/>
                </a:solidFill>
              </a:rPr>
              <a:t>K</a:t>
            </a:r>
            <a:r>
              <a:rPr lang="en-US" sz="1800" b="1" dirty="0" smtClean="0"/>
              <a:t>)</a:t>
            </a:r>
            <a:endParaRPr lang="en-US" sz="1800" b="1" dirty="0"/>
          </a:p>
        </p:txBody>
      </p:sp>
      <p:sp>
        <p:nvSpPr>
          <p:cNvPr id="24" name="Rectangle 23"/>
          <p:cNvSpPr/>
          <p:nvPr/>
        </p:nvSpPr>
        <p:spPr>
          <a:xfrm>
            <a:off x="4863791" y="3175967"/>
            <a:ext cx="639336" cy="586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V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4587797" y="3413161"/>
            <a:ext cx="132886" cy="1408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464312" y="1802407"/>
            <a:ext cx="981308" cy="586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smtClean="0"/>
              <a:t>w</a:t>
            </a:r>
            <a:endParaRPr lang="en-US" sz="1800" b="1" dirty="0"/>
          </a:p>
        </p:txBody>
      </p:sp>
      <p:sp>
        <p:nvSpPr>
          <p:cNvPr id="29" name="Rectangle 28"/>
          <p:cNvSpPr/>
          <p:nvPr/>
        </p:nvSpPr>
        <p:spPr>
          <a:xfrm>
            <a:off x="4863791" y="1802407"/>
            <a:ext cx="639336" cy="5860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587797" y="2039601"/>
            <a:ext cx="132886" cy="1408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54713" y="1561490"/>
            <a:ext cx="3070302" cy="108538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981608" y="1849204"/>
                <a:ext cx="4672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608" y="1849204"/>
                <a:ext cx="46724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578095" y="1844490"/>
                <a:ext cx="2484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095" y="1844490"/>
                <a:ext cx="24846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925515" y="3202431"/>
                <a:ext cx="4672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5515" y="3202431"/>
                <a:ext cx="4672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5522002" y="3197717"/>
                <a:ext cx="2484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002" y="3197717"/>
                <a:ext cx="24846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/>
          <p:cNvSpPr/>
          <p:nvPr/>
        </p:nvSpPr>
        <p:spPr>
          <a:xfrm>
            <a:off x="2854711" y="3011287"/>
            <a:ext cx="3070303" cy="93624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30609" y="1906044"/>
            <a:ext cx="1687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Capa Densa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70517" y="3329681"/>
            <a:ext cx="1687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Capa de Atenci</a:t>
            </a:r>
            <a:r>
              <a:rPr lang="es-AR" dirty="0" smtClean="0"/>
              <a:t>ón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64312" y="1095035"/>
            <a:ext cx="10630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Pesos fijos</a:t>
            </a:r>
            <a:endParaRPr lang="en-US" dirty="0"/>
          </a:p>
        </p:txBody>
      </p:sp>
      <p:cxnSp>
        <p:nvCxnSpPr>
          <p:cNvPr id="5" name="Straight Arrow Connector 4"/>
          <p:cNvCxnSpPr>
            <a:stCxn id="28" idx="0"/>
          </p:cNvCxnSpPr>
          <p:nvPr/>
        </p:nvCxnSpPr>
        <p:spPr>
          <a:xfrm flipV="1">
            <a:off x="3954966" y="1375962"/>
            <a:ext cx="0" cy="426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951249" y="3762004"/>
            <a:ext cx="3717" cy="3984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300761" y="4160422"/>
            <a:ext cx="1300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Pesos adaptativos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25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Atenci</a:t>
            </a:r>
            <a:r>
              <a:rPr lang="es-AR" dirty="0"/>
              <a:t>ón en Seq2Seq</a:t>
            </a:r>
            <a:endParaRPr lang="en-US" dirty="0"/>
          </a:p>
        </p:txBody>
      </p:sp>
      <p:pic>
        <p:nvPicPr>
          <p:cNvPr id="5" name="attention_proce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8063" y="940189"/>
            <a:ext cx="6947873" cy="378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2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ttention_tensor_dan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186" y="460580"/>
            <a:ext cx="7469627" cy="41082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Atenci</a:t>
            </a:r>
            <a:r>
              <a:rPr lang="es-AR" dirty="0"/>
              <a:t>ón en Seq2Seq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51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Atenci</a:t>
            </a:r>
            <a:r>
              <a:rPr lang="es-AR" dirty="0"/>
              <a:t>ón en Seq2Seq</a:t>
            </a:r>
            <a:endParaRPr lang="en-US" dirty="0"/>
          </a:p>
        </p:txBody>
      </p:sp>
      <p:pic>
        <p:nvPicPr>
          <p:cNvPr id="5" name="seq2seq_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4158" y="1239596"/>
            <a:ext cx="7615683" cy="331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1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Standard word </a:t>
            </a:r>
            <a:r>
              <a:rPr lang="en" dirty="0"/>
              <a:t>embeddings</a:t>
            </a:r>
            <a:endParaRPr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5134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 </a:t>
            </a:r>
            <a:r>
              <a:rPr lang="en">
                <a:solidFill>
                  <a:srgbClr val="0000FF"/>
                </a:solidFill>
              </a:rPr>
              <a:t>clave</a:t>
            </a:r>
            <a:r>
              <a:rPr lang="en"/>
              <a:t> del problema.</a:t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311700" y="1606850"/>
            <a:ext cx="39060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La </a:t>
            </a:r>
            <a:r>
              <a:rPr lang="en" sz="1800">
                <a:solidFill>
                  <a:srgbClr val="9900FF"/>
                </a:solidFill>
              </a:rPr>
              <a:t>clave</a:t>
            </a:r>
            <a:r>
              <a:rPr lang="en" sz="1800">
                <a:solidFill>
                  <a:schemeClr val="dk2"/>
                </a:solidFill>
              </a:rPr>
              <a:t> de la caja fuerte.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311700" y="2098850"/>
            <a:ext cx="18711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 </a:t>
            </a:r>
            <a:r>
              <a:rPr lang="en" sz="1800">
                <a:solidFill>
                  <a:srgbClr val="1155CC"/>
                </a:solidFill>
              </a:rPr>
              <a:t>clave</a:t>
            </a:r>
            <a:r>
              <a:rPr lang="en" sz="1800">
                <a:solidFill>
                  <a:schemeClr val="dk2"/>
                </a:solidFill>
              </a:rPr>
              <a:t> de Sol.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281875" y="2571750"/>
            <a:ext cx="59946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En los arcos góticos, la </a:t>
            </a:r>
            <a:r>
              <a:rPr lang="en" sz="1800">
                <a:solidFill>
                  <a:srgbClr val="38761D"/>
                </a:solidFill>
              </a:rPr>
              <a:t>clave</a:t>
            </a:r>
            <a:r>
              <a:rPr lang="en" sz="1800">
                <a:solidFill>
                  <a:schemeClr val="dk2"/>
                </a:solidFill>
              </a:rPr>
              <a:t> se adornaba con un florón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8"/>
          <p:cNvSpPr txBox="1">
            <a:spLocks noGrp="1"/>
          </p:cNvSpPr>
          <p:nvPr>
            <p:ph type="title"/>
          </p:nvPr>
        </p:nvSpPr>
        <p:spPr>
          <a:xfrm>
            <a:off x="349050" y="466525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BERT: Atención - Q,K,V</a:t>
            </a:r>
            <a:endParaRPr sz="2200"/>
          </a:p>
        </p:txBody>
      </p:sp>
      <p:pic>
        <p:nvPicPr>
          <p:cNvPr id="406" name="Google Shape;4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424" y="1149500"/>
            <a:ext cx="3391412" cy="3840876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8"/>
          <p:cNvSpPr txBox="1"/>
          <p:nvPr/>
        </p:nvSpPr>
        <p:spPr>
          <a:xfrm>
            <a:off x="2576543" y="1610601"/>
            <a:ext cx="428100" cy="1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w1</a:t>
            </a:r>
            <a:endParaRPr/>
          </a:p>
        </p:txBody>
      </p:sp>
      <p:sp>
        <p:nvSpPr>
          <p:cNvPr id="408" name="Google Shape;408;p38"/>
          <p:cNvSpPr txBox="1"/>
          <p:nvPr/>
        </p:nvSpPr>
        <p:spPr>
          <a:xfrm>
            <a:off x="2576543" y="1785177"/>
            <a:ext cx="428100" cy="1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w2</a:t>
            </a:r>
            <a:endParaRPr/>
          </a:p>
        </p:txBody>
      </p:sp>
      <p:sp>
        <p:nvSpPr>
          <p:cNvPr id="409" name="Google Shape;409;p38"/>
          <p:cNvSpPr txBox="1"/>
          <p:nvPr/>
        </p:nvSpPr>
        <p:spPr>
          <a:xfrm>
            <a:off x="2576543" y="2906001"/>
            <a:ext cx="428100" cy="1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w1</a:t>
            </a:r>
            <a:endParaRPr/>
          </a:p>
        </p:txBody>
      </p:sp>
      <p:sp>
        <p:nvSpPr>
          <p:cNvPr id="410" name="Google Shape;410;p38"/>
          <p:cNvSpPr txBox="1"/>
          <p:nvPr/>
        </p:nvSpPr>
        <p:spPr>
          <a:xfrm>
            <a:off x="2576543" y="3080577"/>
            <a:ext cx="428100" cy="1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w2</a:t>
            </a:r>
            <a:endParaRPr/>
          </a:p>
        </p:txBody>
      </p:sp>
      <p:sp>
        <p:nvSpPr>
          <p:cNvPr id="411" name="Google Shape;411;p38"/>
          <p:cNvSpPr txBox="1"/>
          <p:nvPr/>
        </p:nvSpPr>
        <p:spPr>
          <a:xfrm>
            <a:off x="2576543" y="4171833"/>
            <a:ext cx="428100" cy="1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w1</a:t>
            </a:r>
            <a:endParaRPr/>
          </a:p>
        </p:txBody>
      </p:sp>
      <p:sp>
        <p:nvSpPr>
          <p:cNvPr id="412" name="Google Shape;412;p38"/>
          <p:cNvSpPr txBox="1"/>
          <p:nvPr/>
        </p:nvSpPr>
        <p:spPr>
          <a:xfrm>
            <a:off x="2576543" y="4346409"/>
            <a:ext cx="428100" cy="1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w2</a:t>
            </a:r>
            <a:endParaRPr/>
          </a:p>
        </p:txBody>
      </p:sp>
      <p:sp>
        <p:nvSpPr>
          <p:cNvPr id="413" name="Google Shape;413;p38"/>
          <p:cNvSpPr txBox="1"/>
          <p:nvPr/>
        </p:nvSpPr>
        <p:spPr>
          <a:xfrm>
            <a:off x="3146575" y="4525688"/>
            <a:ext cx="9906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 baseline="-25000"/>
              <a:t>model</a:t>
            </a:r>
            <a:endParaRPr baseline="-25000"/>
          </a:p>
        </p:txBody>
      </p:sp>
      <p:sp>
        <p:nvSpPr>
          <p:cNvPr id="414" name="Google Shape;414;p38"/>
          <p:cNvSpPr txBox="1"/>
          <p:nvPr/>
        </p:nvSpPr>
        <p:spPr>
          <a:xfrm rot="-5400000">
            <a:off x="3603775" y="4174257"/>
            <a:ext cx="9906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 baseline="-25000"/>
              <a:t>model</a:t>
            </a:r>
            <a:endParaRPr baseline="-25000"/>
          </a:p>
        </p:txBody>
      </p:sp>
      <p:sp>
        <p:nvSpPr>
          <p:cNvPr id="415" name="Google Shape;415;p38"/>
          <p:cNvSpPr txBox="1"/>
          <p:nvPr/>
        </p:nvSpPr>
        <p:spPr>
          <a:xfrm>
            <a:off x="4441975" y="4678088"/>
            <a:ext cx="9906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 baseline="-25000"/>
              <a:t>prj</a:t>
            </a:r>
            <a:endParaRPr baseline="-25000"/>
          </a:p>
        </p:txBody>
      </p:sp>
      <p:sp>
        <p:nvSpPr>
          <p:cNvPr id="416" name="Google Shape;416;p38"/>
          <p:cNvSpPr txBox="1"/>
          <p:nvPr/>
        </p:nvSpPr>
        <p:spPr>
          <a:xfrm>
            <a:off x="5553127" y="4525688"/>
            <a:ext cx="9906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 baseline="-25000"/>
              <a:t>prj</a:t>
            </a:r>
            <a:endParaRPr baseline="-25000"/>
          </a:p>
        </p:txBody>
      </p:sp>
      <p:sp>
        <p:nvSpPr>
          <p:cNvPr id="417" name="Google Shape;41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9"/>
          <p:cNvSpPr txBox="1">
            <a:spLocks noGrp="1"/>
          </p:cNvSpPr>
          <p:nvPr>
            <p:ph type="title"/>
          </p:nvPr>
        </p:nvSpPr>
        <p:spPr>
          <a:xfrm>
            <a:off x="349050" y="466525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BERT: Atención - Cálculo</a:t>
            </a:r>
            <a:endParaRPr sz="2200"/>
          </a:p>
        </p:txBody>
      </p:sp>
      <p:pic>
        <p:nvPicPr>
          <p:cNvPr id="423" name="Google Shape;423;p39"/>
          <p:cNvPicPr preferRelativeResize="0"/>
          <p:nvPr/>
        </p:nvPicPr>
        <p:blipFill rotWithShape="1">
          <a:blip r:embed="rId3">
            <a:alphaModFix/>
          </a:blip>
          <a:srcRect l="12386" r="8717"/>
          <a:stretch/>
        </p:blipFill>
        <p:spPr>
          <a:xfrm>
            <a:off x="316575" y="1080250"/>
            <a:ext cx="5144874" cy="25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9"/>
          <p:cNvSpPr txBox="1"/>
          <p:nvPr/>
        </p:nvSpPr>
        <p:spPr>
          <a:xfrm>
            <a:off x="518425" y="3963875"/>
            <a:ext cx="5329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Veo cada Q cuánto se parece a cada K y con el resultado calculo cuánto peso darle al V correspondiente para formar Z.</a:t>
            </a:r>
            <a:endParaRPr/>
          </a:p>
        </p:txBody>
      </p:sp>
      <p:sp>
        <p:nvSpPr>
          <p:cNvPr id="425" name="Google Shape;425;p39"/>
          <p:cNvSpPr txBox="1"/>
          <p:nvPr/>
        </p:nvSpPr>
        <p:spPr>
          <a:xfrm>
            <a:off x="1013150" y="4552975"/>
            <a:ext cx="13491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Atención</a:t>
            </a:r>
            <a:endParaRPr/>
          </a:p>
        </p:txBody>
      </p:sp>
      <p:cxnSp>
        <p:nvCxnSpPr>
          <p:cNvPr id="426" name="Google Shape;426;p39"/>
          <p:cNvCxnSpPr/>
          <p:nvPr/>
        </p:nvCxnSpPr>
        <p:spPr>
          <a:xfrm flipH="1">
            <a:off x="1494075" y="4498390"/>
            <a:ext cx="7500" cy="199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7" name="Google Shape;427;p39"/>
          <p:cNvCxnSpPr/>
          <p:nvPr/>
        </p:nvCxnSpPr>
        <p:spPr>
          <a:xfrm>
            <a:off x="621925" y="4496100"/>
            <a:ext cx="1729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39"/>
          <p:cNvSpPr txBox="1"/>
          <p:nvPr/>
        </p:nvSpPr>
        <p:spPr>
          <a:xfrm>
            <a:off x="2120225" y="2833442"/>
            <a:ext cx="4331700" cy="7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Ahora cada embedding en Z contiene información de todos los embeddings de entrada dándole más peso a algunos que a otros.</a:t>
            </a:r>
            <a:endParaRPr/>
          </a:p>
        </p:txBody>
      </p:sp>
      <p:pic>
        <p:nvPicPr>
          <p:cNvPr id="429" name="Google Shape;429;p39"/>
          <p:cNvPicPr preferRelativeResize="0"/>
          <p:nvPr/>
        </p:nvPicPr>
        <p:blipFill rotWithShape="1">
          <a:blip r:embed="rId4">
            <a:alphaModFix/>
          </a:blip>
          <a:srcRect l="4260" t="13669" r="10181" b="2571"/>
          <a:stretch/>
        </p:blipFill>
        <p:spPr>
          <a:xfrm>
            <a:off x="6450450" y="2126075"/>
            <a:ext cx="2461550" cy="217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9"/>
          <p:cNvSpPr txBox="1">
            <a:spLocks noGrp="1"/>
          </p:cNvSpPr>
          <p:nvPr>
            <p:ph type="title"/>
          </p:nvPr>
        </p:nvSpPr>
        <p:spPr>
          <a:xfrm>
            <a:off x="349050" y="466525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BERT: Atención - Cálculo</a:t>
            </a:r>
            <a:endParaRPr sz="2200"/>
          </a:p>
        </p:txBody>
      </p:sp>
      <p:sp>
        <p:nvSpPr>
          <p:cNvPr id="430" name="Google Shape;430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472068" y="3783912"/>
            <a:ext cx="2523891" cy="739734"/>
            <a:chOff x="472068" y="3152010"/>
            <a:chExt cx="2523891" cy="739734"/>
          </a:xfrm>
        </p:grpSpPr>
        <p:sp>
          <p:nvSpPr>
            <p:cNvPr id="5" name="Rectangle 4"/>
            <p:cNvSpPr/>
            <p:nvPr/>
          </p:nvSpPr>
          <p:spPr>
            <a:xfrm>
              <a:off x="1635512" y="3163194"/>
              <a:ext cx="334536" cy="3196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981199" y="3159480"/>
              <a:ext cx="334536" cy="3196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323170" y="3159480"/>
              <a:ext cx="334536" cy="3196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661423" y="3163200"/>
              <a:ext cx="334536" cy="3196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635512" y="3568355"/>
              <a:ext cx="334536" cy="3196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981199" y="3572075"/>
              <a:ext cx="334536" cy="3196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323170" y="3572075"/>
              <a:ext cx="334536" cy="3196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661423" y="3568361"/>
              <a:ext cx="334536" cy="31966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2069" y="3152010"/>
              <a:ext cx="944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Hello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72068" y="3553079"/>
              <a:ext cx="944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World</a:t>
              </a:r>
              <a:endParaRPr lang="en-US" dirty="0"/>
            </a:p>
          </p:txBody>
        </p:sp>
      </p:grpSp>
      <p:sp>
        <p:nvSpPr>
          <p:cNvPr id="29" name="Rectangle 28"/>
          <p:cNvSpPr/>
          <p:nvPr/>
        </p:nvSpPr>
        <p:spPr>
          <a:xfrm rot="5400000">
            <a:off x="4326679" y="2215292"/>
            <a:ext cx="334536" cy="31966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5400000">
            <a:off x="4322959" y="2560980"/>
            <a:ext cx="334536" cy="31966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rot="5400000">
            <a:off x="4322959" y="2902953"/>
            <a:ext cx="334536" cy="31966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5400000">
            <a:off x="4326673" y="3241205"/>
            <a:ext cx="334536" cy="31966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rot="5400000">
            <a:off x="3289613" y="2215292"/>
            <a:ext cx="334536" cy="31966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5400000">
            <a:off x="3293327" y="2560979"/>
            <a:ext cx="334536" cy="31966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rot="5400000">
            <a:off x="3293327" y="2902950"/>
            <a:ext cx="334536" cy="31966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 rot="5400000">
            <a:off x="3297041" y="3241203"/>
            <a:ext cx="334536" cy="319669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152075" y="1447381"/>
            <a:ext cx="944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Hello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177993" y="1447381"/>
            <a:ext cx="944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World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94678" y="3783911"/>
            <a:ext cx="49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Q1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094678" y="4184980"/>
            <a:ext cx="49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Q2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256161" y="1792138"/>
            <a:ext cx="49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K1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280580" y="1792138"/>
            <a:ext cx="49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15849" y="3780109"/>
            <a:ext cx="1008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&lt;Q1,K1&gt;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4080789" y="3780108"/>
            <a:ext cx="1008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&lt;Q1,K2&gt;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030157" y="4199766"/>
            <a:ext cx="1008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&lt;Q2,K1&gt;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080789" y="4186987"/>
            <a:ext cx="1008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&lt;Q2,K2&gt;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411951" y="2839756"/>
            <a:ext cx="334536" cy="319669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757638" y="2843476"/>
            <a:ext cx="334536" cy="319669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099609" y="2843476"/>
            <a:ext cx="334536" cy="319669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437862" y="2839762"/>
            <a:ext cx="334536" cy="319669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6411951" y="3244917"/>
            <a:ext cx="334536" cy="319669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6757638" y="3241203"/>
            <a:ext cx="334536" cy="319669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7099609" y="3241203"/>
            <a:ext cx="334536" cy="319669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7437862" y="3244923"/>
            <a:ext cx="334536" cy="319669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5248508" y="2828572"/>
            <a:ext cx="944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Hello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248507" y="3229641"/>
            <a:ext cx="944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World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871117" y="2828571"/>
            <a:ext cx="49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5871117" y="3229640"/>
            <a:ext cx="49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5947408" y="3772641"/>
            <a:ext cx="3215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&lt;Q1,K1&gt;V1 + </a:t>
            </a:r>
            <a:r>
              <a:rPr lang="en-US" dirty="0"/>
              <a:t>&lt;</a:t>
            </a:r>
            <a:r>
              <a:rPr lang="en-US" dirty="0" smtClean="0"/>
              <a:t>Q1,K2&gt;V2 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945633" y="4157026"/>
            <a:ext cx="3215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&lt;Q2,K1&gt;V1 + </a:t>
            </a:r>
            <a:r>
              <a:rPr lang="en-US" dirty="0"/>
              <a:t>&lt;</a:t>
            </a:r>
            <a:r>
              <a:rPr lang="en-US" dirty="0" smtClean="0"/>
              <a:t>Q2,K2&gt;V2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0"/>
          <p:cNvSpPr txBox="1">
            <a:spLocks noGrp="1"/>
          </p:cNvSpPr>
          <p:nvPr>
            <p:ph type="title"/>
          </p:nvPr>
        </p:nvSpPr>
        <p:spPr>
          <a:xfrm>
            <a:off x="349050" y="466525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BERT: Atención - Múltiples cabezas</a:t>
            </a:r>
            <a:endParaRPr sz="2200"/>
          </a:p>
        </p:txBody>
      </p:sp>
      <p:pic>
        <p:nvPicPr>
          <p:cNvPr id="436" name="Google Shape;4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950" y="1003450"/>
            <a:ext cx="4492549" cy="2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6900" y="3213525"/>
            <a:ext cx="4237675" cy="79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5500" y="2052050"/>
            <a:ext cx="866550" cy="282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6958" y="3314287"/>
            <a:ext cx="866550" cy="63156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0"/>
          <p:cNvSpPr txBox="1"/>
          <p:nvPr/>
        </p:nvSpPr>
        <p:spPr>
          <a:xfrm>
            <a:off x="5856751" y="3504400"/>
            <a:ext cx="2070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441" name="Google Shape;441;p40"/>
          <p:cNvSpPr txBox="1"/>
          <p:nvPr/>
        </p:nvSpPr>
        <p:spPr>
          <a:xfrm>
            <a:off x="6923551" y="3504400"/>
            <a:ext cx="2070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</a:t>
            </a:r>
            <a:endParaRPr/>
          </a:p>
        </p:txBody>
      </p:sp>
      <p:sp>
        <p:nvSpPr>
          <p:cNvPr id="442" name="Google Shape;442;p40"/>
          <p:cNvSpPr txBox="1"/>
          <p:nvPr/>
        </p:nvSpPr>
        <p:spPr>
          <a:xfrm>
            <a:off x="3367350" y="2898240"/>
            <a:ext cx="1434000" cy="2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Concatenar</a:t>
            </a:r>
            <a:endParaRPr/>
          </a:p>
        </p:txBody>
      </p:sp>
      <p:sp>
        <p:nvSpPr>
          <p:cNvPr id="443" name="Google Shape;443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1"/>
          <p:cNvSpPr txBox="1">
            <a:spLocks noGrp="1"/>
          </p:cNvSpPr>
          <p:nvPr>
            <p:ph type="title"/>
          </p:nvPr>
        </p:nvSpPr>
        <p:spPr>
          <a:xfrm>
            <a:off x="349050" y="466525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BERT - Ventajas de Transformers</a:t>
            </a:r>
            <a:endParaRPr sz="2200"/>
          </a:p>
        </p:txBody>
      </p:sp>
      <p:pic>
        <p:nvPicPr>
          <p:cNvPr id="449" name="Google Shape;449;p41"/>
          <p:cNvPicPr preferRelativeResize="0"/>
          <p:nvPr/>
        </p:nvPicPr>
        <p:blipFill rotWithShape="1">
          <a:blip r:embed="rId3">
            <a:alphaModFix/>
          </a:blip>
          <a:srcRect r="16798"/>
          <a:stretch/>
        </p:blipFill>
        <p:spPr>
          <a:xfrm>
            <a:off x="4054825" y="1143023"/>
            <a:ext cx="4529701" cy="1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1"/>
          <p:cNvPicPr preferRelativeResize="0"/>
          <p:nvPr/>
        </p:nvPicPr>
        <p:blipFill rotWithShape="1">
          <a:blip r:embed="rId4">
            <a:alphaModFix/>
          </a:blip>
          <a:srcRect r="42399"/>
          <a:stretch/>
        </p:blipFill>
        <p:spPr>
          <a:xfrm>
            <a:off x="485675" y="1079975"/>
            <a:ext cx="3153499" cy="39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6499" y="2626323"/>
            <a:ext cx="3073270" cy="2357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2"/>
          <p:cNvSpPr txBox="1">
            <a:spLocks noGrp="1"/>
          </p:cNvSpPr>
          <p:nvPr>
            <p:ph type="title"/>
          </p:nvPr>
        </p:nvSpPr>
        <p:spPr>
          <a:xfrm>
            <a:off x="349050" y="466525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BERT - Building Blocks</a:t>
            </a:r>
            <a:endParaRPr sz="2200"/>
          </a:p>
        </p:txBody>
      </p:sp>
      <p:pic>
        <p:nvPicPr>
          <p:cNvPr id="457" name="Google Shape;4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925" y="1105850"/>
            <a:ext cx="4106161" cy="3840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2"/>
          <p:cNvSpPr txBox="1"/>
          <p:nvPr/>
        </p:nvSpPr>
        <p:spPr>
          <a:xfrm>
            <a:off x="-40425" y="2193775"/>
            <a:ext cx="1271400" cy="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Conexiones residuales</a:t>
            </a:r>
            <a:endParaRPr/>
          </a:p>
        </p:txBody>
      </p:sp>
      <p:cxnSp>
        <p:nvCxnSpPr>
          <p:cNvPr id="459" name="Google Shape;459;p42"/>
          <p:cNvCxnSpPr/>
          <p:nvPr/>
        </p:nvCxnSpPr>
        <p:spPr>
          <a:xfrm>
            <a:off x="4554625" y="1921950"/>
            <a:ext cx="539700" cy="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0" name="Google Shape;460;p42"/>
          <p:cNvSpPr txBox="1"/>
          <p:nvPr/>
        </p:nvSpPr>
        <p:spPr>
          <a:xfrm>
            <a:off x="5160775" y="1153175"/>
            <a:ext cx="3082500" cy="13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 Forward Posicional / Time Delay…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una capa densa que aplica el mismo procesamiento en cada embedding de la secuencia.</a:t>
            </a:r>
            <a:endParaRPr/>
          </a:p>
        </p:txBody>
      </p:sp>
      <p:pic>
        <p:nvPicPr>
          <p:cNvPr id="461" name="Google Shape;461;p42"/>
          <p:cNvPicPr preferRelativeResize="0"/>
          <p:nvPr/>
        </p:nvPicPr>
        <p:blipFill rotWithShape="1">
          <a:blip r:embed="rId4">
            <a:alphaModFix/>
          </a:blip>
          <a:srcRect l="3334" t="4897"/>
          <a:stretch/>
        </p:blipFill>
        <p:spPr>
          <a:xfrm>
            <a:off x="4904299" y="2580400"/>
            <a:ext cx="4197724" cy="240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2" name="Google Shape;462;p42"/>
          <p:cNvCxnSpPr>
            <a:endCxn id="458" idx="0"/>
          </p:cNvCxnSpPr>
          <p:nvPr/>
        </p:nvCxnSpPr>
        <p:spPr>
          <a:xfrm flipH="1">
            <a:off x="595275" y="1833175"/>
            <a:ext cx="684600" cy="36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3" name="Google Shape;463;p42"/>
          <p:cNvCxnSpPr/>
          <p:nvPr/>
        </p:nvCxnSpPr>
        <p:spPr>
          <a:xfrm rot="10800000">
            <a:off x="607250" y="2779375"/>
            <a:ext cx="657900" cy="70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4" name="Google Shape;464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>
            <a:spLocks noGrp="1"/>
          </p:cNvSpPr>
          <p:nvPr>
            <p:ph type="title"/>
          </p:nvPr>
        </p:nvSpPr>
        <p:spPr>
          <a:xfrm>
            <a:off x="349050" y="466525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BERT - Open Source</a:t>
            </a:r>
            <a:endParaRPr sz="2200"/>
          </a:p>
        </p:txBody>
      </p:sp>
      <p:sp>
        <p:nvSpPr>
          <p:cNvPr id="470" name="Google Shape;470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471" name="Google Shape;4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38" y="1126750"/>
            <a:ext cx="7749134" cy="38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625" t="22260" r="11057" b="22646"/>
          <a:stretch/>
        </p:blipFill>
        <p:spPr>
          <a:xfrm>
            <a:off x="115613" y="960894"/>
            <a:ext cx="8912773" cy="335538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307451" y="643179"/>
            <a:ext cx="1286359" cy="2154265"/>
          </a:xfrm>
          <a:prstGeom prst="ellipse">
            <a:avLst/>
          </a:prstGeom>
          <a:solidFill>
            <a:srgbClr val="FFAB40">
              <a:alpha val="2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7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GLUE (8/12/2019)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285" t="10691" r="3422" b="14902"/>
          <a:stretch/>
        </p:blipFill>
        <p:spPr>
          <a:xfrm>
            <a:off x="398737" y="1143000"/>
            <a:ext cx="8346525" cy="37048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8736" y="4198925"/>
            <a:ext cx="8291721" cy="307238"/>
          </a:xfrm>
          <a:prstGeom prst="rect">
            <a:avLst/>
          </a:prstGeom>
          <a:solidFill>
            <a:srgbClr val="FF6600">
              <a:alpha val="2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6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SUPERGLUE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1899" t="23793" r="31612" b="12217"/>
          <a:stretch/>
        </p:blipFill>
        <p:spPr>
          <a:xfrm>
            <a:off x="3588299" y="0"/>
            <a:ext cx="5130694" cy="50610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4449" t="59486" r="61450" b="24077"/>
          <a:stretch/>
        </p:blipFill>
        <p:spPr>
          <a:xfrm>
            <a:off x="179964" y="1960536"/>
            <a:ext cx="652377" cy="14709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7491" t="59486" r="34067" b="24077"/>
          <a:stretch/>
        </p:blipFill>
        <p:spPr>
          <a:xfrm>
            <a:off x="754717" y="1960536"/>
            <a:ext cx="2933880" cy="147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6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Standard word </a:t>
            </a:r>
            <a:r>
              <a:rPr lang="en" dirty="0"/>
              <a:t>embeddings</a:t>
            </a:r>
            <a:endParaRPr dirty="0"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5134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 </a:t>
            </a:r>
            <a:r>
              <a:rPr lang="en">
                <a:solidFill>
                  <a:srgbClr val="0000FF"/>
                </a:solidFill>
              </a:rPr>
              <a:t>clave</a:t>
            </a:r>
            <a:r>
              <a:rPr lang="en"/>
              <a:t> del problema.</a:t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311700" y="1606850"/>
            <a:ext cx="39060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La </a:t>
            </a:r>
            <a:r>
              <a:rPr lang="en" sz="1800">
                <a:solidFill>
                  <a:srgbClr val="9900FF"/>
                </a:solidFill>
              </a:rPr>
              <a:t>clave</a:t>
            </a:r>
            <a:r>
              <a:rPr lang="en" sz="1800">
                <a:solidFill>
                  <a:schemeClr val="dk2"/>
                </a:solidFill>
              </a:rPr>
              <a:t> de la caja fuerte.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311700" y="2098850"/>
            <a:ext cx="18711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 </a:t>
            </a:r>
            <a:r>
              <a:rPr lang="en" sz="1800">
                <a:solidFill>
                  <a:srgbClr val="1155CC"/>
                </a:solidFill>
              </a:rPr>
              <a:t>clave</a:t>
            </a:r>
            <a:r>
              <a:rPr lang="en" sz="1800">
                <a:solidFill>
                  <a:schemeClr val="dk2"/>
                </a:solidFill>
              </a:rPr>
              <a:t> de Sol.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281875" y="2571750"/>
            <a:ext cx="59946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En los arcos góticos, la </a:t>
            </a:r>
            <a:r>
              <a:rPr lang="en" sz="1800">
                <a:solidFill>
                  <a:srgbClr val="38761D"/>
                </a:solidFill>
              </a:rPr>
              <a:t>clave</a:t>
            </a:r>
            <a:r>
              <a:rPr lang="en" sz="1800">
                <a:solidFill>
                  <a:schemeClr val="dk2"/>
                </a:solidFill>
              </a:rPr>
              <a:t> se adornaba con un florón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005790" y="3570163"/>
            <a:ext cx="527068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 smtClean="0"/>
              <a:t>La clave tambi</a:t>
            </a:r>
            <a:r>
              <a:rPr lang="es-AR" sz="1800" dirty="0" smtClean="0"/>
              <a:t>én es un instrumento de percusión.</a:t>
            </a:r>
          </a:p>
          <a:p>
            <a:r>
              <a:rPr lang="es-AR" sz="1800" dirty="0" smtClean="0"/>
              <a:t>Y la persona que toca la clave se llama clave.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156" y="2515850"/>
            <a:ext cx="2528975" cy="249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8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SUPERGLUE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61" t="15357" r="3560" b="17147"/>
          <a:stretch/>
        </p:blipFill>
        <p:spPr>
          <a:xfrm>
            <a:off x="197394" y="1180457"/>
            <a:ext cx="8749211" cy="352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47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>
            <a:spLocks noGrp="1"/>
          </p:cNvSpPr>
          <p:nvPr>
            <p:ph type="title"/>
          </p:nvPr>
        </p:nvSpPr>
        <p:spPr>
          <a:xfrm>
            <a:off x="349050" y="451657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/>
              <a:t>Problemas de BERT</a:t>
            </a:r>
            <a:endParaRPr sz="2200" dirty="0"/>
          </a:p>
        </p:txBody>
      </p:sp>
      <p:sp>
        <p:nvSpPr>
          <p:cNvPr id="470" name="Google Shape;470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" b="38120"/>
          <a:stretch/>
        </p:blipFill>
        <p:spPr>
          <a:xfrm>
            <a:off x="475430" y="982957"/>
            <a:ext cx="3718558" cy="27861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20367" y="929268"/>
            <a:ext cx="4347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Es gigantesco – Poco eficiente </a:t>
            </a:r>
            <a:r>
              <a:rPr lang="es-AR" b="1" dirty="0" smtClean="0"/>
              <a:t>en cuestión de memoria (muchos parámetros)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2291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DistilBERT (10-2019)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Usa a BERT como red Teacher (T) y un modelo más pequeño como Student(S).</a:t>
            </a:r>
          </a:p>
          <a:p>
            <a:r>
              <a:rPr lang="es-AR" dirty="0" smtClean="0"/>
              <a:t>La idea del </a:t>
            </a:r>
            <a:r>
              <a:rPr lang="es-AR" b="1" dirty="0" smtClean="0">
                <a:solidFill>
                  <a:srgbClr val="0070C0"/>
                </a:solidFill>
              </a:rPr>
              <a:t>knowledge distillation</a:t>
            </a:r>
            <a:r>
              <a:rPr lang="es-AR" dirty="0" smtClean="0"/>
              <a:t> es que la red S, con menos parámetros, imite a la red T.</a:t>
            </a:r>
          </a:p>
          <a:p>
            <a:r>
              <a:rPr lang="es-AR" dirty="0" smtClean="0"/>
              <a:t>Minimizar KL (T,S)</a:t>
            </a:r>
          </a:p>
          <a:p>
            <a:endParaRPr lang="es-AR" dirty="0"/>
          </a:p>
          <a:p>
            <a:r>
              <a:rPr lang="es-AR" dirty="0" smtClean="0"/>
              <a:t>Logran mantener un 97% de la performance de BERT, usando un modelo 40% más chico y 60% más rápido.</a:t>
            </a:r>
          </a:p>
        </p:txBody>
      </p:sp>
    </p:spTree>
    <p:extLst>
      <p:ext uri="{BB962C8B-B14F-4D97-AF65-F5344CB8AC3E}">
        <p14:creationId xmlns:p14="http://schemas.microsoft.com/office/powerpoint/2010/main" val="319312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>
            <a:spLocks noGrp="1"/>
          </p:cNvSpPr>
          <p:nvPr>
            <p:ph type="title"/>
          </p:nvPr>
        </p:nvSpPr>
        <p:spPr>
          <a:xfrm>
            <a:off x="349050" y="451657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/>
              <a:t>Problemas de BERT</a:t>
            </a:r>
            <a:endParaRPr sz="2200" dirty="0"/>
          </a:p>
        </p:txBody>
      </p:sp>
      <p:sp>
        <p:nvSpPr>
          <p:cNvPr id="470" name="Google Shape;470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" b="38120"/>
          <a:stretch/>
        </p:blipFill>
        <p:spPr>
          <a:xfrm>
            <a:off x="475430" y="982957"/>
            <a:ext cx="3718558" cy="27861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20367" y="929268"/>
            <a:ext cx="43478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Es gigantesco – Poco eficiente </a:t>
            </a:r>
            <a:r>
              <a:rPr lang="es-AR" dirty="0" smtClean="0"/>
              <a:t>en cuestión de memoria (muchos parámetros)</a:t>
            </a:r>
          </a:p>
          <a:p>
            <a:endParaRPr lang="es-AR" b="1" dirty="0"/>
          </a:p>
          <a:p>
            <a:r>
              <a:rPr lang="es-AR" b="1" dirty="0" smtClean="0"/>
              <a:t>La tarea de Next Sentence Prediction (NSP) es muy sencilla y estudios demostraron que no suma mucho.</a:t>
            </a:r>
          </a:p>
          <a:p>
            <a:endParaRPr lang="es-AR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9602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AlBERT (9-2019)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smtClean="0"/>
              <a:t>Factorized embedding parametrization -</a:t>
            </a:r>
            <a:r>
              <a:rPr lang="en-US" dirty="0" smtClean="0"/>
              <a:t>&gt; V.H a V.E + E.H = E.(V+H) siendo E&lt;&lt;H y H&lt;&lt;V</a:t>
            </a:r>
          </a:p>
          <a:p>
            <a:r>
              <a:rPr lang="en-US" dirty="0" smtClean="0"/>
              <a:t>P</a:t>
            </a:r>
            <a:r>
              <a:rPr lang="es-AR" dirty="0" smtClean="0"/>
              <a:t>arámetros compartidos entre capas.</a:t>
            </a:r>
          </a:p>
          <a:p>
            <a:r>
              <a:rPr lang="es-AR" dirty="0" smtClean="0"/>
              <a:t>Cambia Next Sentence Prediction (NSP) por Sentence Order Prediction (SOP)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167" t="29889" r="29000" b="53815"/>
          <a:stretch/>
        </p:blipFill>
        <p:spPr>
          <a:xfrm>
            <a:off x="655320" y="2892475"/>
            <a:ext cx="783336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4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>
            <a:spLocks noGrp="1"/>
          </p:cNvSpPr>
          <p:nvPr>
            <p:ph type="title"/>
          </p:nvPr>
        </p:nvSpPr>
        <p:spPr>
          <a:xfrm>
            <a:off x="349050" y="451657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smtClean="0"/>
              <a:t>Problemas de BERT</a:t>
            </a:r>
            <a:endParaRPr sz="2200" dirty="0"/>
          </a:p>
        </p:txBody>
      </p:sp>
      <p:sp>
        <p:nvSpPr>
          <p:cNvPr id="470" name="Google Shape;470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5" b="38120"/>
          <a:stretch/>
        </p:blipFill>
        <p:spPr>
          <a:xfrm>
            <a:off x="475430" y="982957"/>
            <a:ext cx="3718558" cy="27861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20367" y="929268"/>
            <a:ext cx="4347847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Es gigantesco – Poco eficiente </a:t>
            </a:r>
            <a:r>
              <a:rPr lang="es-AR" dirty="0" smtClean="0"/>
              <a:t>en cuestión de memoria (muchos parámetros)</a:t>
            </a:r>
          </a:p>
          <a:p>
            <a:endParaRPr lang="es-AR" dirty="0"/>
          </a:p>
          <a:p>
            <a:r>
              <a:rPr lang="es-AR" dirty="0" smtClean="0"/>
              <a:t>La tarea de Next Sentence Prediction (NSP) es muy sencilla y estudios demostraron que no suma mucho.</a:t>
            </a:r>
          </a:p>
          <a:p>
            <a:endParaRPr lang="es-AR" b="1" dirty="0"/>
          </a:p>
          <a:p>
            <a:r>
              <a:rPr lang="es-AR" b="1" dirty="0" smtClean="0"/>
              <a:t>Se preentrena usando [MASK</a:t>
            </a:r>
            <a:r>
              <a:rPr lang="en-US" b="1" dirty="0" smtClean="0"/>
              <a:t>] tokens pero en el finetuning no est</a:t>
            </a:r>
            <a:r>
              <a:rPr lang="es-AR" b="1" dirty="0" smtClean="0"/>
              <a:t>án presentes.</a:t>
            </a:r>
          </a:p>
          <a:p>
            <a:endParaRPr lang="es-AR" b="1" dirty="0" smtClean="0"/>
          </a:p>
          <a:p>
            <a:r>
              <a:rPr lang="es-AR" b="1" dirty="0"/>
              <a:t>Si hay 2 </a:t>
            </a:r>
            <a:r>
              <a:rPr lang="en-US" b="1" dirty="0"/>
              <a:t>[MASK], para predecir cada uno no tiene en cuenta la otra predicci</a:t>
            </a:r>
            <a:r>
              <a:rPr lang="es-AR" b="1" dirty="0"/>
              <a:t>ón (predicciones independientes)</a:t>
            </a:r>
          </a:p>
          <a:p>
            <a:endParaRPr lang="es-AR" b="1" dirty="0"/>
          </a:p>
          <a:p>
            <a:r>
              <a:rPr lang="es-AR" b="1" dirty="0" smtClean="0"/>
              <a:t>BERT utiliza un denoising autoencoder para permitir bidireccionalidad. Sin embargo, pierde las ventajas de usar modelos autoregresivos, dificultando, por ejemplo, generar texto.</a:t>
            </a:r>
          </a:p>
          <a:p>
            <a:endParaRPr lang="es-AR" b="1" dirty="0"/>
          </a:p>
          <a:p>
            <a:endParaRPr lang="es-AR" b="1" dirty="0"/>
          </a:p>
          <a:p>
            <a:endParaRPr lang="es-AR" b="1" dirty="0" smtClean="0"/>
          </a:p>
          <a:p>
            <a:endParaRPr lang="es-AR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0715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XLNET (6-2019)</a:t>
            </a:r>
            <a:endParaRPr lang="en-US" dirty="0"/>
          </a:p>
        </p:txBody>
      </p:sp>
      <p:pic>
        <p:nvPicPr>
          <p:cNvPr id="1026" name="Picture 2" descr="https://i0.wp.com/mlexplained.com/wp-content/uploads/2019/06/ezgif.com-gif-maker-2.gif?zoom=1.5&amp;fit=960%2C360&amp;ssl=1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173" y="1832944"/>
            <a:ext cx="5234180" cy="196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35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XLNET (6-2019)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41" y="1017725"/>
            <a:ext cx="7798419" cy="38992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1700" y="4772722"/>
            <a:ext cx="852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Vanilla Transformer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00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1" y="924157"/>
            <a:ext cx="8438686" cy="4219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XLNET (6-2019)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1700" y="4772722"/>
            <a:ext cx="852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Transformer XL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3493" y="4511112"/>
            <a:ext cx="1947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smtClean="0"/>
              <a:t>Y relative positional embeddings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8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>
            <a:spLocks noGrp="1"/>
          </p:cNvSpPr>
          <p:nvPr>
            <p:ph type="title"/>
          </p:nvPr>
        </p:nvSpPr>
        <p:spPr>
          <a:xfrm>
            <a:off x="349050" y="451657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RoBERTa</a:t>
            </a:r>
            <a:r>
              <a:rPr lang="en" sz="2200" dirty="0" smtClean="0"/>
              <a:t> (7-2019)</a:t>
            </a:r>
            <a:endParaRPr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676507" y="1144859"/>
            <a:ext cx="703270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800" dirty="0" smtClean="0"/>
              <a:t>Más datos de entrenamiento (160 GB vs 16 GB)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800" dirty="0" smtClean="0"/>
              <a:t>Dynamic Masking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800" dirty="0" smtClean="0"/>
              <a:t>No Next Sentence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5417" t="40851" r="26583" b="29371"/>
          <a:stretch/>
        </p:blipFill>
        <p:spPr>
          <a:xfrm>
            <a:off x="676506" y="2087880"/>
            <a:ext cx="7842653" cy="273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9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Standard word </a:t>
            </a:r>
            <a:r>
              <a:rPr lang="en" dirty="0"/>
              <a:t>embeddings</a:t>
            </a: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5134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La </a:t>
            </a:r>
            <a:r>
              <a:rPr lang="en">
                <a:solidFill>
                  <a:srgbClr val="0000FF"/>
                </a:solidFill>
              </a:rPr>
              <a:t>clave</a:t>
            </a:r>
            <a:r>
              <a:rPr lang="en"/>
              <a:t> del problema.</a:t>
            </a: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311700" y="1606850"/>
            <a:ext cx="39060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 </a:t>
            </a:r>
            <a:r>
              <a:rPr lang="en" sz="1800">
                <a:solidFill>
                  <a:srgbClr val="9900FF"/>
                </a:solidFill>
              </a:rPr>
              <a:t>clave</a:t>
            </a:r>
            <a:r>
              <a:rPr lang="en" sz="1800">
                <a:solidFill>
                  <a:schemeClr val="dk2"/>
                </a:solidFill>
              </a:rPr>
              <a:t> de la caja fuerte.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311700" y="2098850"/>
            <a:ext cx="18711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 </a:t>
            </a:r>
            <a:r>
              <a:rPr lang="en" sz="1800">
                <a:solidFill>
                  <a:srgbClr val="1155CC"/>
                </a:solidFill>
              </a:rPr>
              <a:t>clave</a:t>
            </a:r>
            <a:r>
              <a:rPr lang="en" sz="1800">
                <a:solidFill>
                  <a:schemeClr val="dk2"/>
                </a:solidFill>
              </a:rPr>
              <a:t> de Sol.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281875" y="2571750"/>
            <a:ext cx="59946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En los arcos góticos, la </a:t>
            </a:r>
            <a:r>
              <a:rPr lang="en" sz="1800">
                <a:solidFill>
                  <a:srgbClr val="38761D"/>
                </a:solidFill>
              </a:rPr>
              <a:t>clave</a:t>
            </a:r>
            <a:r>
              <a:rPr lang="en" sz="1800">
                <a:solidFill>
                  <a:schemeClr val="dk2"/>
                </a:solidFill>
              </a:rPr>
              <a:t> se adornaba con un florón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311700" y="3235175"/>
            <a:ext cx="8535300" cy="1379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311700" y="3235175"/>
            <a:ext cx="8208600" cy="1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Una palabra puede ser muchos.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Una palabra, dependiendo de quién sea, andará con distintas palabras.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Homonimia y Polisemia</a:t>
            </a:r>
            <a:endParaRPr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Multi-Task Deep Neural Networks for Natural Language Understanding</a:t>
            </a:r>
            <a:endParaRPr sz="3200" dirty="0"/>
          </a:p>
        </p:txBody>
      </p:sp>
      <p:sp>
        <p:nvSpPr>
          <p:cNvPr id="539" name="Google Shape;539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540" name="Google Shape;5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75" y="1090400"/>
            <a:ext cx="5588700" cy="405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1" name="Google Shape;541;p51"/>
          <p:cNvCxnSpPr/>
          <p:nvPr/>
        </p:nvCxnSpPr>
        <p:spPr>
          <a:xfrm>
            <a:off x="5799978" y="3435383"/>
            <a:ext cx="43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2" name="Google Shape;542;p51"/>
          <p:cNvSpPr txBox="1"/>
          <p:nvPr/>
        </p:nvSpPr>
        <p:spPr>
          <a:xfrm>
            <a:off x="6230478" y="3226486"/>
            <a:ext cx="10044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BERT</a:t>
            </a:r>
            <a:endParaRPr/>
          </a:p>
        </p:txBody>
      </p:sp>
      <p:sp>
        <p:nvSpPr>
          <p:cNvPr id="543" name="Google Shape;543;p51"/>
          <p:cNvSpPr txBox="1"/>
          <p:nvPr/>
        </p:nvSpPr>
        <p:spPr>
          <a:xfrm>
            <a:off x="6230475" y="3615525"/>
            <a:ext cx="1865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supervisado</a:t>
            </a:r>
            <a:endParaRPr/>
          </a:p>
        </p:txBody>
      </p:sp>
      <p:cxnSp>
        <p:nvCxnSpPr>
          <p:cNvPr id="544" name="Google Shape;544;p51"/>
          <p:cNvCxnSpPr/>
          <p:nvPr/>
        </p:nvCxnSpPr>
        <p:spPr>
          <a:xfrm>
            <a:off x="5799978" y="2292383"/>
            <a:ext cx="43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5" name="Google Shape;545;p51"/>
          <p:cNvSpPr txBox="1"/>
          <p:nvPr/>
        </p:nvSpPr>
        <p:spPr>
          <a:xfrm>
            <a:off x="6230473" y="2083475"/>
            <a:ext cx="16749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Multi-tasks NLP</a:t>
            </a:r>
            <a:endParaRPr/>
          </a:p>
        </p:txBody>
      </p:sp>
      <p:sp>
        <p:nvSpPr>
          <p:cNvPr id="546" name="Google Shape;546;p51"/>
          <p:cNvSpPr txBox="1"/>
          <p:nvPr/>
        </p:nvSpPr>
        <p:spPr>
          <a:xfrm>
            <a:off x="6230475" y="2472525"/>
            <a:ext cx="1865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Supervisado</a:t>
            </a:r>
            <a:endParaRPr/>
          </a:p>
        </p:txBody>
      </p:sp>
      <p:sp>
        <p:nvSpPr>
          <p:cNvPr id="547" name="Google Shape;547;p51"/>
          <p:cNvSpPr txBox="1"/>
          <p:nvPr/>
        </p:nvSpPr>
        <p:spPr>
          <a:xfrm>
            <a:off x="6162150" y="830650"/>
            <a:ext cx="2183400" cy="3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Liu et. al - Ene 2019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12" y="81301"/>
            <a:ext cx="8854976" cy="49809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1"/>
          <p:cNvSpPr/>
          <p:nvPr/>
        </p:nvSpPr>
        <p:spPr>
          <a:xfrm>
            <a:off x="2044391" y="520390"/>
            <a:ext cx="4922551" cy="58100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i="0" dirty="0" smtClean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Multitask</a:t>
            </a:r>
            <a:r>
              <a:rPr b="0" i="0" dirty="0" smtClean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 </a:t>
            </a:r>
            <a:r>
              <a:rPr b="0" i="0" dirty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Learning</a:t>
            </a:r>
          </a:p>
        </p:txBody>
      </p:sp>
      <p:sp>
        <p:nvSpPr>
          <p:cNvPr id="338" name="Google Shape;33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88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>
            <a:spLocks noGrp="1"/>
          </p:cNvSpPr>
          <p:nvPr>
            <p:ph type="title"/>
          </p:nvPr>
        </p:nvSpPr>
        <p:spPr>
          <a:xfrm>
            <a:off x="349050" y="451657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T5 (Text to Text Transfer Transformer) – 10/2019</a:t>
            </a:r>
            <a:endParaRPr sz="2200" dirty="0"/>
          </a:p>
        </p:txBody>
      </p:sp>
      <p:pic>
        <p:nvPicPr>
          <p:cNvPr id="1026" name="Picture 2" descr="Image result for transformer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84" y="1045650"/>
            <a:ext cx="2913089" cy="399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49851" y="1232115"/>
            <a:ext cx="52197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Usa el transformer completo (encoder + decoder).</a:t>
            </a:r>
          </a:p>
          <a:p>
            <a:endParaRPr lang="en-US" dirty="0"/>
          </a:p>
          <a:p>
            <a:r>
              <a:rPr lang="en-US" dirty="0" smtClean="0"/>
              <a:t>Reformula cada tarea de NLP como un mapeo de texto a texto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1610" t="35546" r="42008" b="40800"/>
          <a:stretch/>
        </p:blipFill>
        <p:spPr>
          <a:xfrm>
            <a:off x="3649851" y="2401666"/>
            <a:ext cx="5318008" cy="194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>
            <a:spLocks noGrp="1"/>
          </p:cNvSpPr>
          <p:nvPr>
            <p:ph type="title"/>
          </p:nvPr>
        </p:nvSpPr>
        <p:spPr>
          <a:xfrm>
            <a:off x="349050" y="451657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T5 (Text to Text Transfer Transformer) – 10/2019</a:t>
            </a:r>
            <a:endParaRPr sz="2200" dirty="0"/>
          </a:p>
        </p:txBody>
      </p:sp>
      <p:pic>
        <p:nvPicPr>
          <p:cNvPr id="1026" name="Picture 2" descr="Image result for transformer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84" y="1045650"/>
            <a:ext cx="2913089" cy="399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49851" y="1232115"/>
            <a:ext cx="52197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Usa el transformer completo (encoder + decoder).</a:t>
            </a:r>
          </a:p>
          <a:p>
            <a:endParaRPr lang="en-US" dirty="0"/>
          </a:p>
          <a:p>
            <a:r>
              <a:rPr lang="en-US" dirty="0" smtClean="0"/>
              <a:t>Reformula cada tarea de NLP como un mapeo de texto a texto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2045" t="24596" r="27500" b="41599"/>
          <a:stretch/>
        </p:blipFill>
        <p:spPr>
          <a:xfrm>
            <a:off x="3432873" y="2335678"/>
            <a:ext cx="5608657" cy="21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6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>
            <a:spLocks noGrp="1"/>
          </p:cNvSpPr>
          <p:nvPr>
            <p:ph type="title"/>
          </p:nvPr>
        </p:nvSpPr>
        <p:spPr>
          <a:xfrm>
            <a:off x="349050" y="451657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T5 (Text to Text Transfer Transformer) – 10/2019</a:t>
            </a:r>
            <a:endParaRPr sz="2200" dirty="0"/>
          </a:p>
        </p:txBody>
      </p:sp>
      <p:pic>
        <p:nvPicPr>
          <p:cNvPr id="2050" name="Picture 2" descr="https://miro.medium.com/max/3005/1*D0J1gNQf8vrrUpKeyD8wP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451" y="1342186"/>
            <a:ext cx="8589199" cy="324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44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3"/>
          <p:cNvSpPr txBox="1">
            <a:spLocks noGrp="1"/>
          </p:cNvSpPr>
          <p:nvPr>
            <p:ph type="title"/>
          </p:nvPr>
        </p:nvSpPr>
        <p:spPr>
          <a:xfrm>
            <a:off x="349050" y="451657"/>
            <a:ext cx="8520600" cy="5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T5 (Text to Text Transfer Transformer) – 10/2019</a:t>
            </a:r>
            <a:endParaRPr sz="2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1300" t="14156" r="30700" b="25400"/>
          <a:stretch/>
        </p:blipFill>
        <p:spPr>
          <a:xfrm>
            <a:off x="349051" y="982957"/>
            <a:ext cx="5594550" cy="39628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77152" y="1395248"/>
            <a:ext cx="2404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750 GB de texto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6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Muchas gracias por su atenci</a:t>
            </a:r>
            <a:r>
              <a:rPr lang="es-AR" dirty="0" smtClean="0"/>
              <a:t>ón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Leonardo </a:t>
            </a:r>
            <a:r>
              <a:rPr lang="en" dirty="0" smtClean="0"/>
              <a:t>Pepino – leonardodpepino</a:t>
            </a:r>
            <a:r>
              <a:rPr lang="en-US" dirty="0" smtClean="0"/>
              <a:t>@gmail.com</a:t>
            </a:r>
            <a:endParaRPr dirty="0"/>
          </a:p>
        </p:txBody>
      </p:sp>
      <p:pic>
        <p:nvPicPr>
          <p:cNvPr id="5123" name="Picture 3" descr="https://lh5.googleusercontent.com/kKq6H11sY7KqQopZVrryL1IjV_fKSBfJXluhSIevTNyLU0vKRTmIICYupWQlkxqhvDYxH-efrbYHnDSx-58MBgmx3w5CPeFDd5xYRPpmq-Wv5S0Tu8CBeL90voA2hMwoMIBYeXNcM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00" y="3608923"/>
            <a:ext cx="3924300" cy="153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lh6.googleusercontent.com/33AviBuPCfNwguB45_8Sf4XyxYfJsllbYgnQBh-1jVqAYCUxu3pQj8eg6Hmlin6Rm_pQbWwZjRDNhJjLEGsiX4VtA8xL17LfzL5PM3AEtCwhstj7PovFwoazvxXoAmgnR4QbF0Go4A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3785037"/>
            <a:ext cx="3448050" cy="120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78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Standard word </a:t>
            </a:r>
            <a:r>
              <a:rPr lang="en" dirty="0"/>
              <a:t>embeddings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17000" cy="4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FF"/>
                </a:solidFill>
              </a:rPr>
              <a:t>clave</a:t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311700" y="1606850"/>
            <a:ext cx="761700" cy="4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00FF"/>
                </a:solidFill>
              </a:rPr>
              <a:t>clave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311700" y="2098850"/>
            <a:ext cx="7617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clave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281875" y="2571750"/>
            <a:ext cx="7617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</a:rPr>
              <a:t>clave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313075" y="3235175"/>
            <a:ext cx="8535300" cy="13791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311700" y="3235175"/>
            <a:ext cx="8208600" cy="1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No importa a cuál de los significados se corresponda la palabra, los embeddings tradicionales le asignarán siempre un mismo vector.</a:t>
            </a:r>
            <a:endParaRPr sz="2400" b="1" dirty="0"/>
          </a:p>
        </p:txBody>
      </p:sp>
      <p:grpSp>
        <p:nvGrpSpPr>
          <p:cNvPr id="104" name="Google Shape;104;p18"/>
          <p:cNvGrpSpPr/>
          <p:nvPr/>
        </p:nvGrpSpPr>
        <p:grpSpPr>
          <a:xfrm>
            <a:off x="3365220" y="1215053"/>
            <a:ext cx="5496281" cy="354422"/>
            <a:chOff x="1155420" y="1215053"/>
            <a:chExt cx="5496281" cy="354422"/>
          </a:xfrm>
          <a:solidFill>
            <a:schemeClr val="bg1"/>
          </a:solidFill>
        </p:grpSpPr>
        <p:sp>
          <p:nvSpPr>
            <p:cNvPr id="105" name="Google Shape;105;p18"/>
            <p:cNvSpPr/>
            <p:nvPr/>
          </p:nvSpPr>
          <p:spPr>
            <a:xfrm>
              <a:off x="12150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15587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8"/>
            <p:cNvSpPr/>
            <p:nvPr/>
          </p:nvSpPr>
          <p:spPr>
            <a:xfrm>
              <a:off x="19008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22445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25866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29303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32724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36161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39582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43019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46440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49877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53298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56735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8"/>
            <p:cNvSpPr txBox="1"/>
            <p:nvPr/>
          </p:nvSpPr>
          <p:spPr>
            <a:xfrm>
              <a:off x="1155420" y="1215053"/>
              <a:ext cx="5496281" cy="3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0.2  0.3  0.6 -1.2  0.1  0.8  0.2  0.2  0.1  2.1 -1.1 -2.2 0.3  0.5</a:t>
              </a:r>
              <a:endParaRPr dirty="0"/>
            </a:p>
          </p:txBody>
        </p:sp>
      </p:grpSp>
      <p:grpSp>
        <p:nvGrpSpPr>
          <p:cNvPr id="120" name="Google Shape;120;p18"/>
          <p:cNvGrpSpPr/>
          <p:nvPr/>
        </p:nvGrpSpPr>
        <p:grpSpPr>
          <a:xfrm>
            <a:off x="3365221" y="1656953"/>
            <a:ext cx="5493900" cy="354422"/>
            <a:chOff x="1155421" y="1215053"/>
            <a:chExt cx="5493900" cy="354422"/>
          </a:xfrm>
          <a:solidFill>
            <a:schemeClr val="bg1"/>
          </a:solidFill>
        </p:grpSpPr>
        <p:sp>
          <p:nvSpPr>
            <p:cNvPr id="121" name="Google Shape;121;p18"/>
            <p:cNvSpPr/>
            <p:nvPr/>
          </p:nvSpPr>
          <p:spPr>
            <a:xfrm>
              <a:off x="12150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15587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19008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22445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25866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29303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32724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36161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39582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43019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46440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49877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53298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56735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8"/>
            <p:cNvSpPr txBox="1"/>
            <p:nvPr/>
          </p:nvSpPr>
          <p:spPr>
            <a:xfrm>
              <a:off x="1155421" y="1215053"/>
              <a:ext cx="5493900" cy="3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0.2  0.3  0.6 -1.2  0.1  0.8  0.2  0.2  0.1  2.1 -1.1 -2.2 0.3  0.5</a:t>
              </a:r>
              <a:endParaRPr dirty="0"/>
            </a:p>
          </p:txBody>
        </p:sp>
      </p:grpSp>
      <p:grpSp>
        <p:nvGrpSpPr>
          <p:cNvPr id="136" name="Google Shape;136;p18"/>
          <p:cNvGrpSpPr/>
          <p:nvPr/>
        </p:nvGrpSpPr>
        <p:grpSpPr>
          <a:xfrm>
            <a:off x="3365221" y="2114341"/>
            <a:ext cx="5493900" cy="354422"/>
            <a:chOff x="1155421" y="1215053"/>
            <a:chExt cx="5493900" cy="354422"/>
          </a:xfrm>
          <a:noFill/>
        </p:grpSpPr>
        <p:sp>
          <p:nvSpPr>
            <p:cNvPr id="137" name="Google Shape;137;p18"/>
            <p:cNvSpPr/>
            <p:nvPr/>
          </p:nvSpPr>
          <p:spPr>
            <a:xfrm>
              <a:off x="12150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5587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9008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22445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25866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29303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32724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36161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39582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43019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46440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49877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53298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56735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 txBox="1"/>
            <p:nvPr/>
          </p:nvSpPr>
          <p:spPr>
            <a:xfrm>
              <a:off x="1155421" y="1215053"/>
              <a:ext cx="5493900" cy="324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0.2  0.3  0.6 -1.2  0.1  0.8  0.2  0.2  0.1  2.1 -1.1 -2.2 0.3  0.5</a:t>
              </a:r>
              <a:endParaRPr dirty="0"/>
            </a:p>
          </p:txBody>
        </p:sp>
      </p:grpSp>
      <p:grpSp>
        <p:nvGrpSpPr>
          <p:cNvPr id="152" name="Google Shape;152;p18"/>
          <p:cNvGrpSpPr/>
          <p:nvPr/>
        </p:nvGrpSpPr>
        <p:grpSpPr>
          <a:xfrm>
            <a:off x="3365221" y="2603328"/>
            <a:ext cx="5493900" cy="354422"/>
            <a:chOff x="1155421" y="1215053"/>
            <a:chExt cx="5493900" cy="354422"/>
          </a:xfrm>
          <a:noFill/>
        </p:grpSpPr>
        <p:sp>
          <p:nvSpPr>
            <p:cNvPr id="153" name="Google Shape;153;p18"/>
            <p:cNvSpPr/>
            <p:nvPr/>
          </p:nvSpPr>
          <p:spPr>
            <a:xfrm>
              <a:off x="12150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15587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19008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22445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25866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29303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32724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36161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39582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43019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8"/>
            <p:cNvSpPr/>
            <p:nvPr/>
          </p:nvSpPr>
          <p:spPr>
            <a:xfrm>
              <a:off x="46440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49877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5329850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5673578" y="1244875"/>
              <a:ext cx="342900" cy="324600"/>
            </a:xfrm>
            <a:prstGeom prst="rect">
              <a:avLst/>
            </a:prstGeom>
            <a:grp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8"/>
            <p:cNvSpPr txBox="1"/>
            <p:nvPr/>
          </p:nvSpPr>
          <p:spPr>
            <a:xfrm>
              <a:off x="1155421" y="1215053"/>
              <a:ext cx="5493900" cy="324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0.2  0.3  0.6 -1.2  0.1  0.8  0.2  0.2  0.1  2.1 -1.1 -2.2 0.3  0.5</a:t>
              </a:r>
              <a:endParaRPr/>
            </a:p>
          </p:txBody>
        </p:sp>
      </p:grpSp>
      <p:sp>
        <p:nvSpPr>
          <p:cNvPr id="168" name="Google Shape;168;p18"/>
          <p:cNvSpPr txBox="1"/>
          <p:nvPr/>
        </p:nvSpPr>
        <p:spPr>
          <a:xfrm>
            <a:off x="1587775" y="1541025"/>
            <a:ext cx="1552200" cy="10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Word2Vec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FastText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/>
          <p:nvPr/>
        </p:nvSpPr>
        <p:spPr>
          <a:xfrm>
            <a:off x="2741600" y="2195550"/>
            <a:ext cx="4076700" cy="21522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body" idx="1"/>
          </p:nvPr>
        </p:nvSpPr>
        <p:spPr>
          <a:xfrm>
            <a:off x="501050" y="989850"/>
            <a:ext cx="8204100" cy="12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/>
          </a:blip>
          <a:srcRect l="2959" t="3688"/>
          <a:stretch/>
        </p:blipFill>
        <p:spPr>
          <a:xfrm>
            <a:off x="2771168" y="2202942"/>
            <a:ext cx="3956075" cy="20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/>
          <p:nvPr/>
        </p:nvSpPr>
        <p:spPr>
          <a:xfrm>
            <a:off x="3470775" y="4003425"/>
            <a:ext cx="3273600" cy="2286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3302" y="211625"/>
            <a:ext cx="6307975" cy="16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50" y="437591"/>
            <a:ext cx="6805175" cy="463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1948</Words>
  <Application>Microsoft Office PowerPoint</Application>
  <PresentationFormat>On-screen Show (16:9)</PresentationFormat>
  <Paragraphs>341</Paragraphs>
  <Slides>66</Slides>
  <Notes>45</Notes>
  <HiddenSlides>0</HiddenSlides>
  <MMClips>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9" baseType="lpstr">
      <vt:lpstr>Arial</vt:lpstr>
      <vt:lpstr>Cambria Math</vt:lpstr>
      <vt:lpstr>Simple Light</vt:lpstr>
      <vt:lpstr>Word embeddings contextualizados</vt:lpstr>
      <vt:lpstr>Standard word embeddings</vt:lpstr>
      <vt:lpstr>Standard word embeddings</vt:lpstr>
      <vt:lpstr>Standard word embeddings</vt:lpstr>
      <vt:lpstr>Standard word embeddings</vt:lpstr>
      <vt:lpstr>Standard word embeddings</vt:lpstr>
      <vt:lpstr>Standard word embeddings</vt:lpstr>
      <vt:lpstr>PowerPoint Presentation</vt:lpstr>
      <vt:lpstr>PowerPoint Presentation</vt:lpstr>
      <vt:lpstr>PowerPoint Presentation</vt:lpstr>
      <vt:lpstr>Improving Word Representations via Global Context and Multiple Word Prototypes (Huang et al. 2012)</vt:lpstr>
      <vt:lpstr>Embeddings contextualizados</vt:lpstr>
      <vt:lpstr>Embeddings contextualizados</vt:lpstr>
      <vt:lpstr>Ya lo veníamos haciendo</vt:lpstr>
      <vt:lpstr>Peero...</vt:lpstr>
      <vt:lpstr>Embeddings from Language Models (ELMO) </vt:lpstr>
      <vt:lpstr>Embeddings from Language Models (ELMO) </vt:lpstr>
      <vt:lpstr>Embeddings from Language Models (ELMO) </vt:lpstr>
      <vt:lpstr>Universal Language Model Fine Tuning (ULMFit) </vt:lpstr>
      <vt:lpstr>Universal Language Model Fine Tuning (ULMFit) </vt:lpstr>
      <vt:lpstr>PowerPoint Presentation</vt:lpstr>
      <vt:lpstr>Bidirectional Encoder Representations from Transformers (BERT)</vt:lpstr>
      <vt:lpstr>BERT: Entrada al Modelo</vt:lpstr>
      <vt:lpstr>BERT: Objetivo</vt:lpstr>
      <vt:lpstr>BERT: Uso</vt:lpstr>
      <vt:lpstr>BERT: Uso</vt:lpstr>
      <vt:lpstr>BERT: Uso</vt:lpstr>
      <vt:lpstr>Atención en Seq2Seq</vt:lpstr>
      <vt:lpstr>Atención en Seq2Seq</vt:lpstr>
      <vt:lpstr>Atención en Seq2Seq</vt:lpstr>
      <vt:lpstr>Atención en Seq2Seq</vt:lpstr>
      <vt:lpstr>Atención en Seq2Seq</vt:lpstr>
      <vt:lpstr>Atención en Seq2Seq</vt:lpstr>
      <vt:lpstr>Atención en Seq2Seq</vt:lpstr>
      <vt:lpstr>Atención en Seq2Seq</vt:lpstr>
      <vt:lpstr>Atención en Seq2Seq</vt:lpstr>
      <vt:lpstr>Atención en Seq2Seq</vt:lpstr>
      <vt:lpstr>Atención en Seq2Seq</vt:lpstr>
      <vt:lpstr>Atención en Seq2Seq</vt:lpstr>
      <vt:lpstr>BERT: Atención - Q,K,V</vt:lpstr>
      <vt:lpstr>BERT: Atención - Cálculo</vt:lpstr>
      <vt:lpstr>BERT: Atención - Cálculo</vt:lpstr>
      <vt:lpstr>BERT: Atención - Múltiples cabezas</vt:lpstr>
      <vt:lpstr>BERT - Ventajas de Transformers</vt:lpstr>
      <vt:lpstr>BERT - Building Blocks</vt:lpstr>
      <vt:lpstr>BERT - Open Source</vt:lpstr>
      <vt:lpstr>GLUE</vt:lpstr>
      <vt:lpstr>GLUE (8/12/2019)</vt:lpstr>
      <vt:lpstr>SUPERGLUE</vt:lpstr>
      <vt:lpstr>SUPERGLUE</vt:lpstr>
      <vt:lpstr>Problemas de BERT</vt:lpstr>
      <vt:lpstr>DistilBERT (10-2019)</vt:lpstr>
      <vt:lpstr>Problemas de BERT</vt:lpstr>
      <vt:lpstr>AlBERT (9-2019)</vt:lpstr>
      <vt:lpstr>Problemas de BERT</vt:lpstr>
      <vt:lpstr>XLNET (6-2019)</vt:lpstr>
      <vt:lpstr>XLNET (6-2019)</vt:lpstr>
      <vt:lpstr>XLNET (6-2019)</vt:lpstr>
      <vt:lpstr>RoBERTa (7-2019)</vt:lpstr>
      <vt:lpstr>Multi-Task Deep Neural Networks for Natural Language Understanding</vt:lpstr>
      <vt:lpstr>PowerPoint Presentation</vt:lpstr>
      <vt:lpstr>T5 (Text to Text Transfer Transformer) – 10/2019</vt:lpstr>
      <vt:lpstr>T5 (Text to Text Transfer Transformer) – 10/2019</vt:lpstr>
      <vt:lpstr>T5 (Text to Text Transfer Transformer) – 10/2019</vt:lpstr>
      <vt:lpstr>T5 (Text to Text Transfer Transformer) – 10/2019</vt:lpstr>
      <vt:lpstr>Muchas 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 embeddings contextualizados</dc:title>
  <cp:lastModifiedBy>Leonardo Daniel Pepino</cp:lastModifiedBy>
  <cp:revision>76</cp:revision>
  <dcterms:modified xsi:type="dcterms:W3CDTF">2019-12-10T19:48:38Z</dcterms:modified>
</cp:coreProperties>
</file>